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3"/>
  </p:notesMasterIdLst>
  <p:handoutMasterIdLst>
    <p:handoutMasterId r:id="rId44"/>
  </p:handoutMasterIdLst>
  <p:sldIdLst>
    <p:sldId id="256" r:id="rId2"/>
    <p:sldId id="257" r:id="rId3"/>
    <p:sldId id="259" r:id="rId4"/>
    <p:sldId id="260" r:id="rId5"/>
    <p:sldId id="307" r:id="rId6"/>
    <p:sldId id="261" r:id="rId7"/>
    <p:sldId id="262" r:id="rId8"/>
    <p:sldId id="263" r:id="rId9"/>
    <p:sldId id="298" r:id="rId10"/>
    <p:sldId id="291" r:id="rId11"/>
    <p:sldId id="288" r:id="rId12"/>
    <p:sldId id="289" r:id="rId13"/>
    <p:sldId id="290" r:id="rId14"/>
    <p:sldId id="336" r:id="rId15"/>
    <p:sldId id="317" r:id="rId16"/>
    <p:sldId id="324" r:id="rId17"/>
    <p:sldId id="323" r:id="rId18"/>
    <p:sldId id="318" r:id="rId19"/>
    <p:sldId id="334" r:id="rId20"/>
    <p:sldId id="333" r:id="rId21"/>
    <p:sldId id="332" r:id="rId22"/>
    <p:sldId id="330" r:id="rId23"/>
    <p:sldId id="331" r:id="rId24"/>
    <p:sldId id="325" r:id="rId25"/>
    <p:sldId id="327" r:id="rId26"/>
    <p:sldId id="329" r:id="rId27"/>
    <p:sldId id="299" r:id="rId28"/>
    <p:sldId id="300" r:id="rId29"/>
    <p:sldId id="293" r:id="rId30"/>
    <p:sldId id="294" r:id="rId31"/>
    <p:sldId id="295" r:id="rId32"/>
    <p:sldId id="301" r:id="rId33"/>
    <p:sldId id="273" r:id="rId34"/>
    <p:sldId id="328" r:id="rId35"/>
    <p:sldId id="303" r:id="rId36"/>
    <p:sldId id="304" r:id="rId37"/>
    <p:sldId id="272" r:id="rId38"/>
    <p:sldId id="335" r:id="rId39"/>
    <p:sldId id="302" r:id="rId40"/>
    <p:sldId id="309" r:id="rId41"/>
    <p:sldId id="258" r:id="rId42"/>
  </p:sldIdLst>
  <p:sldSz cx="9144000" cy="6858000" type="screen4x3"/>
  <p:notesSz cx="6735763" cy="9866313"/>
  <p:defaultTextStyle>
    <a:defPPr>
      <a:defRPr lang="ja-JP"/>
    </a:defPPr>
    <a:lvl1pPr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ＭＳ Ｐゴシック" pitchFamily="50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ＭＳ Ｐゴシック" pitchFamily="50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ＭＳ Ｐゴシック" pitchFamily="50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ＭＳ Ｐゴシック" pitchFamily="50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ＭＳ Ｐゴシック" pitchFamily="50" charset="-128"/>
        <a:cs typeface="+mn-cs"/>
      </a:defRPr>
    </a:lvl5pPr>
    <a:lvl6pPr marL="2286000" algn="l" defTabSz="914400" rtl="0" eaLnBrk="1" latinLnBrk="0" hangingPunct="1">
      <a:defRPr kumimoji="1" kern="1200">
        <a:solidFill>
          <a:schemeClr val="tx1"/>
        </a:solidFill>
        <a:latin typeface="Arial" charset="0"/>
        <a:ea typeface="ＭＳ Ｐゴシック" pitchFamily="50" charset="-128"/>
        <a:cs typeface="+mn-cs"/>
      </a:defRPr>
    </a:lvl6pPr>
    <a:lvl7pPr marL="2743200" algn="l" defTabSz="914400" rtl="0" eaLnBrk="1" latinLnBrk="0" hangingPunct="1">
      <a:defRPr kumimoji="1" kern="1200">
        <a:solidFill>
          <a:schemeClr val="tx1"/>
        </a:solidFill>
        <a:latin typeface="Arial" charset="0"/>
        <a:ea typeface="ＭＳ Ｐゴシック" pitchFamily="50" charset="-128"/>
        <a:cs typeface="+mn-cs"/>
      </a:defRPr>
    </a:lvl7pPr>
    <a:lvl8pPr marL="3200400" algn="l" defTabSz="914400" rtl="0" eaLnBrk="1" latinLnBrk="0" hangingPunct="1">
      <a:defRPr kumimoji="1" kern="1200">
        <a:solidFill>
          <a:schemeClr val="tx1"/>
        </a:solidFill>
        <a:latin typeface="Arial" charset="0"/>
        <a:ea typeface="ＭＳ Ｐゴシック" pitchFamily="50" charset="-128"/>
        <a:cs typeface="+mn-cs"/>
      </a:defRPr>
    </a:lvl8pPr>
    <a:lvl9pPr marL="3657600" algn="l" defTabSz="914400" rtl="0" eaLnBrk="1" latinLnBrk="0" hangingPunct="1">
      <a:defRPr kumimoji="1" kern="1200">
        <a:solidFill>
          <a:schemeClr val="tx1"/>
        </a:solidFill>
        <a:latin typeface="Arial" charset="0"/>
        <a:ea typeface="ＭＳ Ｐゴシック" pitchFamily="50" charset="-128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33"/>
    <a:srgbClr val="E0DB76"/>
    <a:srgbClr val="FFDC79"/>
    <a:srgbClr val="CC9900"/>
    <a:srgbClr val="D2A000"/>
    <a:srgbClr val="DCDC00"/>
    <a:srgbClr val="C0C000"/>
    <a:srgbClr val="C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中間スタイル 1 - アクセント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85BE263C-DBD7-4A20-BB59-AAB30ACAA65A}" styleName="中間スタイル 3 - アクセント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DA37D80-6434-44D0-A028-1B22A696006F}" styleName="淡色スタイル 3 - アクセント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16DA210-FB5B-4158-B5E0-FEB733F419BA}" styleName="スタイル (淡色)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1E4AEA4-8DFA-4A89-87EB-49C32662AFE0}" styleName="中間スタイル 2 - アクセント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283" autoAdjust="0"/>
    <p:restoredTop sz="96159" autoAdjust="0"/>
  </p:normalViewPr>
  <p:slideViewPr>
    <p:cSldViewPr snapToObjects="1">
      <p:cViewPr varScale="1">
        <p:scale>
          <a:sx n="103" d="100"/>
          <a:sy n="103" d="100"/>
        </p:scale>
        <p:origin x="-968" y="-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130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9413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3" name="日付プレースホルダ 2"/>
          <p:cNvSpPr>
            <a:spLocks noGrp="1"/>
          </p:cNvSpPr>
          <p:nvPr>
            <p:ph type="dt" sz="quarter" idx="1"/>
          </p:nvPr>
        </p:nvSpPr>
        <p:spPr>
          <a:xfrm>
            <a:off x="3814763" y="0"/>
            <a:ext cx="2919412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6C37FA2A-E7BC-4A0B-8DB6-E19F064E367D}" type="datetimeFigureOut">
              <a:rPr lang="ja-JP" altLang="en-US"/>
              <a:pPr>
                <a:defRPr/>
              </a:pPr>
              <a:t>2014/7/31</a:t>
            </a:fld>
            <a:endParaRPr lang="ja-JP" altLang="en-US"/>
          </a:p>
        </p:txBody>
      </p:sp>
      <p:sp>
        <p:nvSpPr>
          <p:cNvPr id="4" name="フッター プレースホルダ 3"/>
          <p:cNvSpPr>
            <a:spLocks noGrp="1"/>
          </p:cNvSpPr>
          <p:nvPr>
            <p:ph type="ftr" sz="quarter" idx="2"/>
          </p:nvPr>
        </p:nvSpPr>
        <p:spPr>
          <a:xfrm>
            <a:off x="0" y="9371013"/>
            <a:ext cx="2919413" cy="4937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5" name="スライド番号プレースホルダ 4"/>
          <p:cNvSpPr>
            <a:spLocks noGrp="1"/>
          </p:cNvSpPr>
          <p:nvPr>
            <p:ph type="sldNum" sz="quarter" idx="3"/>
          </p:nvPr>
        </p:nvSpPr>
        <p:spPr>
          <a:xfrm>
            <a:off x="3814763" y="9371013"/>
            <a:ext cx="2919412" cy="4937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829A9437-2794-49E2-9827-FB6CE493B674}" type="slidenum">
              <a:rPr lang="ja-JP" altLang="en-US"/>
              <a:pPr>
                <a:defRPr/>
              </a:pPr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84620230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9413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3" name="日付プレースホルダ 2"/>
          <p:cNvSpPr>
            <a:spLocks noGrp="1"/>
          </p:cNvSpPr>
          <p:nvPr>
            <p:ph type="dt" idx="1"/>
          </p:nvPr>
        </p:nvSpPr>
        <p:spPr>
          <a:xfrm>
            <a:off x="3814763" y="0"/>
            <a:ext cx="2919412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fld id="{34CDB847-3F53-40E3-9040-AC9D8B4E2A3D}" type="datetimeFigureOut">
              <a:rPr lang="ja-JP" altLang="en-US"/>
              <a:pPr>
                <a:defRPr/>
              </a:pPr>
              <a:t>2014/7/31</a:t>
            </a:fld>
            <a:endParaRPr lang="ja-JP" altLang="en-US"/>
          </a:p>
        </p:txBody>
      </p:sp>
      <p:sp>
        <p:nvSpPr>
          <p:cNvPr id="4" name="スライド イメージ プレースホルダ 3"/>
          <p:cNvSpPr>
            <a:spLocks noGrp="1" noRot="1" noChangeAspect="1"/>
          </p:cNvSpPr>
          <p:nvPr>
            <p:ph type="sldImg" idx="2"/>
          </p:nvPr>
        </p:nvSpPr>
        <p:spPr>
          <a:xfrm>
            <a:off x="901700" y="739775"/>
            <a:ext cx="4932363" cy="37004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ja-JP" altLang="en-US" noProof="0" smtClean="0"/>
          </a:p>
        </p:txBody>
      </p:sp>
      <p:sp>
        <p:nvSpPr>
          <p:cNvPr id="5" name="ノート プレースホルダ 4"/>
          <p:cNvSpPr>
            <a:spLocks noGrp="1"/>
          </p:cNvSpPr>
          <p:nvPr>
            <p:ph type="body" sz="quarter" idx="3"/>
          </p:nvPr>
        </p:nvSpPr>
        <p:spPr>
          <a:xfrm>
            <a:off x="673100" y="4686300"/>
            <a:ext cx="5389563" cy="44402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noProof="0" smtClean="0"/>
              <a:t>マスタ テキストの書式設定</a:t>
            </a:r>
          </a:p>
          <a:p>
            <a:pPr lvl="1"/>
            <a:r>
              <a:rPr lang="ja-JP" altLang="en-US" noProof="0" smtClean="0"/>
              <a:t>第 </a:t>
            </a:r>
            <a:r>
              <a:rPr lang="en-US" altLang="ja-JP" noProof="0" smtClean="0"/>
              <a:t>2 </a:t>
            </a:r>
            <a:r>
              <a:rPr lang="ja-JP" altLang="en-US" noProof="0" smtClean="0"/>
              <a:t>レベル</a:t>
            </a:r>
          </a:p>
          <a:p>
            <a:pPr lvl="2"/>
            <a:r>
              <a:rPr lang="ja-JP" altLang="en-US" noProof="0" smtClean="0"/>
              <a:t>第 </a:t>
            </a:r>
            <a:r>
              <a:rPr lang="en-US" altLang="ja-JP" noProof="0" smtClean="0"/>
              <a:t>3 </a:t>
            </a:r>
            <a:r>
              <a:rPr lang="ja-JP" altLang="en-US" noProof="0" smtClean="0"/>
              <a:t>レベル</a:t>
            </a:r>
          </a:p>
          <a:p>
            <a:pPr lvl="3"/>
            <a:r>
              <a:rPr lang="ja-JP" altLang="en-US" noProof="0" smtClean="0"/>
              <a:t>第 </a:t>
            </a:r>
            <a:r>
              <a:rPr lang="en-US" altLang="ja-JP" noProof="0" smtClean="0"/>
              <a:t>4 </a:t>
            </a:r>
            <a:r>
              <a:rPr lang="ja-JP" altLang="en-US" noProof="0" smtClean="0"/>
              <a:t>レベル</a:t>
            </a:r>
          </a:p>
          <a:p>
            <a:pPr lvl="4"/>
            <a:r>
              <a:rPr lang="ja-JP" altLang="en-US" noProof="0" smtClean="0"/>
              <a:t>第 </a:t>
            </a:r>
            <a:r>
              <a:rPr lang="en-US" altLang="ja-JP" noProof="0" smtClean="0"/>
              <a:t>5 </a:t>
            </a:r>
            <a:r>
              <a:rPr lang="ja-JP" altLang="en-US" noProof="0" smtClean="0"/>
              <a:t>レベル</a:t>
            </a:r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4"/>
          </p:nvPr>
        </p:nvSpPr>
        <p:spPr>
          <a:xfrm>
            <a:off x="0" y="9371013"/>
            <a:ext cx="2919413" cy="4937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7" name="スライド番号プレースホルダ 6"/>
          <p:cNvSpPr>
            <a:spLocks noGrp="1"/>
          </p:cNvSpPr>
          <p:nvPr>
            <p:ph type="sldNum" sz="quarter" idx="5"/>
          </p:nvPr>
        </p:nvSpPr>
        <p:spPr>
          <a:xfrm>
            <a:off x="3814763" y="9371013"/>
            <a:ext cx="2919412" cy="4937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fld id="{BD2A734F-DFAA-4262-A929-61DA8507F49B}" type="slidenum">
              <a:rPr lang="ja-JP" altLang="en-US"/>
              <a:pPr>
                <a:defRPr/>
              </a:pPr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88878971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スライド イメージ プレースホル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7107" name="ノート プレースホル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ja-JP" altLang="en-US" smtClean="0"/>
              <a:t>ざっと流す</a:t>
            </a:r>
            <a:endParaRPr lang="en-US" altLang="ja-JP" smtClean="0"/>
          </a:p>
          <a:p>
            <a:pPr eaLnBrk="1" hangingPunct="1">
              <a:spcBef>
                <a:spcPct val="0"/>
              </a:spcBef>
            </a:pPr>
            <a:r>
              <a:rPr lang="ja-JP" altLang="en-US" smtClean="0"/>
              <a:t>一言でわかる説明</a:t>
            </a:r>
            <a:endParaRPr lang="en-US" altLang="ja-JP" smtClean="0"/>
          </a:p>
          <a:p>
            <a:pPr eaLnBrk="1" hangingPunct="1">
              <a:spcBef>
                <a:spcPct val="0"/>
              </a:spcBef>
            </a:pPr>
            <a:r>
              <a:rPr lang="ja-JP" altLang="en-US" smtClean="0"/>
              <a:t>勉強してますよ～！</a:t>
            </a:r>
            <a:endParaRPr lang="en-US" altLang="ja-JP" smtClean="0"/>
          </a:p>
          <a:p>
            <a:pPr eaLnBrk="1" hangingPunct="1">
              <a:spcBef>
                <a:spcPct val="0"/>
              </a:spcBef>
            </a:pPr>
            <a:r>
              <a:rPr lang="ja-JP" altLang="en-US" smtClean="0"/>
              <a:t>時間かけすぎ</a:t>
            </a:r>
          </a:p>
        </p:txBody>
      </p:sp>
      <p:sp>
        <p:nvSpPr>
          <p:cNvPr id="47108" name="スライド番号プレースホル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fld id="{E1DE39A2-A2BE-4EE2-8C97-16EAC4E89860}" type="slidenum">
              <a:rPr lang="ja-JP" altLang="en-US" smtClean="0"/>
              <a:pPr eaLnBrk="1" hangingPunct="1"/>
              <a:t>3</a:t>
            </a:fld>
            <a:endParaRPr lang="ja-JP" altLang="en-US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スライド イメージ プレースホル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6323" name="ノート プレースホル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ja-JP" altLang="en-US" smtClean="0"/>
              <a:t>あえて突っ込ませる→時間稼ぎ</a:t>
            </a:r>
          </a:p>
        </p:txBody>
      </p:sp>
      <p:sp>
        <p:nvSpPr>
          <p:cNvPr id="56324" name="スライド番号プレースホル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fld id="{9CC99FDA-11FB-49FA-9A5C-3F910E4C58E4}" type="slidenum">
              <a:rPr lang="ja-JP" altLang="en-US" smtClean="0"/>
              <a:pPr eaLnBrk="1" hangingPunct="1"/>
              <a:t>16</a:t>
            </a:fld>
            <a:endParaRPr lang="ja-JP" altLang="en-US" smtClean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スライド イメージ プレースホル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7347" name="ノート プレースホル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ja-JP" altLang="en-US" smtClean="0"/>
              <a:t>あえて突っ込ませる→時間稼ぎ</a:t>
            </a:r>
          </a:p>
        </p:txBody>
      </p:sp>
      <p:sp>
        <p:nvSpPr>
          <p:cNvPr id="57348" name="スライド番号プレースホル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fld id="{6B7CFB05-0AC5-4EDC-84AB-7FBC62772030}" type="slidenum">
              <a:rPr lang="ja-JP" altLang="en-US" smtClean="0"/>
              <a:pPr eaLnBrk="1" hangingPunct="1"/>
              <a:t>17</a:t>
            </a:fld>
            <a:endParaRPr lang="ja-JP" altLang="en-US" smtClean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スライド イメージ プレースホル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8371" name="ノート プレースホル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ja-JP" altLang="en-US" smtClean="0"/>
              <a:t>あえて突っ込ませる→時間稼ぎ</a:t>
            </a:r>
          </a:p>
        </p:txBody>
      </p:sp>
      <p:sp>
        <p:nvSpPr>
          <p:cNvPr id="58372" name="スライド番号プレースホル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fld id="{4874D01B-8967-4E43-806C-808068FE00CB}" type="slidenum">
              <a:rPr lang="ja-JP" altLang="en-US" smtClean="0"/>
              <a:pPr eaLnBrk="1" hangingPunct="1"/>
              <a:t>24</a:t>
            </a:fld>
            <a:endParaRPr lang="ja-JP" altLang="en-US" smtClean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スライド イメージ プレースホル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9395" name="ノート プレースホル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ja-JP" altLang="en-US" smtClean="0"/>
              <a:t>一番下はとりあえずいい</a:t>
            </a:r>
          </a:p>
        </p:txBody>
      </p:sp>
      <p:sp>
        <p:nvSpPr>
          <p:cNvPr id="59396" name="スライド番号プレースホル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fld id="{639BBDD9-3882-429E-8D10-D61FE4AFD024}" type="slidenum">
              <a:rPr lang="ja-JP" altLang="en-US" smtClean="0"/>
              <a:pPr eaLnBrk="1" hangingPunct="1"/>
              <a:t>27</a:t>
            </a:fld>
            <a:endParaRPr lang="ja-JP" altLang="en-US" smtClean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スライド イメージ プレースホル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0419" name="ノート プレースホル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ja-JP" altLang="en-US" smtClean="0"/>
              <a:t>一番下はとりあえずいい</a:t>
            </a:r>
          </a:p>
        </p:txBody>
      </p:sp>
      <p:sp>
        <p:nvSpPr>
          <p:cNvPr id="60420" name="スライド番号プレースホル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fld id="{E80FB9A7-940E-4612-A689-0ADB9F9ACDB9}" type="slidenum">
              <a:rPr lang="ja-JP" altLang="en-US" smtClean="0"/>
              <a:pPr eaLnBrk="1" hangingPunct="1"/>
              <a:t>28</a:t>
            </a:fld>
            <a:endParaRPr lang="ja-JP" altLang="en-US" smtClean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スライド イメージ プレースホル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43" name="ノート プレースホル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ja-JP" altLang="en-US" smtClean="0"/>
          </a:p>
        </p:txBody>
      </p:sp>
      <p:sp>
        <p:nvSpPr>
          <p:cNvPr id="61444" name="スライド番号プレースホル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fld id="{D9163830-BFB3-4F87-8FAF-50CE5F55E436}" type="slidenum">
              <a:rPr lang="ja-JP" altLang="en-US" smtClean="0"/>
              <a:pPr eaLnBrk="1" hangingPunct="1"/>
              <a:t>29</a:t>
            </a:fld>
            <a:endParaRPr lang="en-US" altLang="ja-JP" smtClean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スライド イメージ プレースホル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2467" name="ノート プレースホル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ja-JP" altLang="en-US" smtClean="0"/>
          </a:p>
        </p:txBody>
      </p:sp>
      <p:sp>
        <p:nvSpPr>
          <p:cNvPr id="62468" name="スライド番号プレースホル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fld id="{877B6E94-9CD6-4E29-AB7D-59BC78D3CF0B}" type="slidenum">
              <a:rPr lang="ja-JP" altLang="en-US" smtClean="0"/>
              <a:pPr eaLnBrk="1" hangingPunct="1"/>
              <a:t>30</a:t>
            </a:fld>
            <a:endParaRPr lang="en-US" altLang="ja-JP" smtClean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スライド イメージ プレースホル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3491" name="ノート プレースホル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ja-JP" altLang="en-US" smtClean="0"/>
          </a:p>
        </p:txBody>
      </p:sp>
      <p:sp>
        <p:nvSpPr>
          <p:cNvPr id="63492" name="スライド番号プレースホル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fld id="{D623EA33-8CF3-4FAC-A98B-77764A6DEA93}" type="slidenum">
              <a:rPr lang="ja-JP" altLang="en-US" smtClean="0"/>
              <a:pPr eaLnBrk="1" hangingPunct="1"/>
              <a:t>31</a:t>
            </a:fld>
            <a:endParaRPr lang="en-US" altLang="ja-JP" smtClean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スライド イメージ プレースホル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4515" name="ノート プレースホル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ja-JP" altLang="en-US" smtClean="0"/>
              <a:t>デモをボタン一発でできるように</a:t>
            </a:r>
            <a:endParaRPr lang="en-US" altLang="ja-JP" smtClean="0"/>
          </a:p>
          <a:p>
            <a:r>
              <a:rPr lang="ja-JP" altLang="en-US" smtClean="0"/>
              <a:t>時間節約</a:t>
            </a:r>
            <a:endParaRPr lang="en-US" altLang="ja-JP" smtClean="0"/>
          </a:p>
          <a:p>
            <a:endParaRPr lang="ja-JP" altLang="en-US" smtClean="0"/>
          </a:p>
        </p:txBody>
      </p:sp>
      <p:sp>
        <p:nvSpPr>
          <p:cNvPr id="64516" name="スライド番号プレースホル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fld id="{5CAA315B-DF97-42E1-A396-CECEE45B5C14}" type="slidenum">
              <a:rPr lang="ja-JP" altLang="en-US" smtClean="0"/>
              <a:pPr eaLnBrk="1" hangingPunct="1"/>
              <a:t>32</a:t>
            </a:fld>
            <a:endParaRPr lang="ja-JP" altLang="en-US" smtClean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スライド イメージ プレースホル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5539" name="ノート プレースホル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ja-JP" altLang="en-US" smtClean="0"/>
              <a:t>貼り付けには時間がかかるが、レンダリングはリアルタイム</a:t>
            </a:r>
          </a:p>
        </p:txBody>
      </p:sp>
      <p:sp>
        <p:nvSpPr>
          <p:cNvPr id="65540" name="スライド番号プレースホル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fld id="{78058BAC-461C-426A-94EB-04AC1437E1E5}" type="slidenum">
              <a:rPr lang="ja-JP" altLang="en-US" smtClean="0"/>
              <a:pPr eaLnBrk="1" hangingPunct="1"/>
              <a:t>33</a:t>
            </a:fld>
            <a:endParaRPr lang="ja-JP" altLang="en-US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スライド イメージ プレースホル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8131" name="ノート プレースホル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ja-JP" altLang="en-US" smtClean="0"/>
              <a:t>一番下はとりあえずいい</a:t>
            </a:r>
          </a:p>
        </p:txBody>
      </p:sp>
      <p:sp>
        <p:nvSpPr>
          <p:cNvPr id="48132" name="スライド番号プレースホル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fld id="{4AB22AF2-8284-4FB0-919F-D0A6D7D7F927}" type="slidenum">
              <a:rPr lang="ja-JP" altLang="en-US" smtClean="0"/>
              <a:pPr eaLnBrk="1" hangingPunct="1"/>
              <a:t>8</a:t>
            </a:fld>
            <a:endParaRPr lang="ja-JP" altLang="en-US" smtClean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スライド イメージ プレースホル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6563" name="ノート プレースホル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ja-JP" altLang="en-US" smtClean="0"/>
              <a:t>あえて突っ込ませる→時間稼ぎ</a:t>
            </a:r>
          </a:p>
        </p:txBody>
      </p:sp>
      <p:sp>
        <p:nvSpPr>
          <p:cNvPr id="66564" name="スライド番号プレースホル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fld id="{F222ED19-1756-4491-9B7F-8215464F1E15}" type="slidenum">
              <a:rPr lang="ja-JP" altLang="en-US" smtClean="0"/>
              <a:pPr eaLnBrk="1" hangingPunct="1"/>
              <a:t>34</a:t>
            </a:fld>
            <a:endParaRPr lang="ja-JP" altLang="en-US" smtClean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スライド イメージ プレースホル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7587" name="ノート プレースホル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ja-JP" altLang="en-US" smtClean="0"/>
          </a:p>
        </p:txBody>
      </p:sp>
      <p:sp>
        <p:nvSpPr>
          <p:cNvPr id="67588" name="スライド番号プレースホル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fld id="{A80E9B9B-366D-4036-BCA2-1CB1CA08AB99}" type="slidenum">
              <a:rPr lang="ja-JP" altLang="en-US" smtClean="0"/>
              <a:pPr eaLnBrk="1" hangingPunct="1"/>
              <a:t>35</a:t>
            </a:fld>
            <a:endParaRPr lang="en-US" altLang="ja-JP" smtClean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スライド イメージ プレースホル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8611" name="ノート プレースホル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ja-JP" altLang="en-US" smtClean="0"/>
          </a:p>
        </p:txBody>
      </p:sp>
      <p:sp>
        <p:nvSpPr>
          <p:cNvPr id="68612" name="スライド番号プレースホル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fld id="{A172E9B7-2D43-4AA4-BF28-093147F3A768}" type="slidenum">
              <a:rPr lang="ja-JP" altLang="en-US" smtClean="0"/>
              <a:pPr eaLnBrk="1" hangingPunct="1"/>
              <a:t>36</a:t>
            </a:fld>
            <a:endParaRPr lang="en-US" altLang="ja-JP" smtClean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スライド イメージ プレースホル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9635" name="ノート プレースホル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ja-JP" altLang="en-US" smtClean="0"/>
          </a:p>
        </p:txBody>
      </p:sp>
      <p:sp>
        <p:nvSpPr>
          <p:cNvPr id="69636" name="スライド番号プレースホル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fld id="{95688C6F-2F6E-4D28-8D01-FAF4BF7479E6}" type="slidenum">
              <a:rPr lang="ja-JP" altLang="en-US" smtClean="0"/>
              <a:pPr eaLnBrk="1" hangingPunct="1"/>
              <a:t>38</a:t>
            </a:fld>
            <a:endParaRPr lang="ja-JP" altLang="en-US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スライド イメージ プレースホル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9155" name="ノート プレースホル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ja-JP" altLang="en-US" smtClean="0"/>
              <a:t>一番下はとりあえずいい</a:t>
            </a:r>
          </a:p>
        </p:txBody>
      </p:sp>
      <p:sp>
        <p:nvSpPr>
          <p:cNvPr id="49156" name="スライド番号プレースホル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fld id="{ADAC88B7-7173-47BA-804F-80A9B965917B}" type="slidenum">
              <a:rPr lang="ja-JP" altLang="en-US" smtClean="0"/>
              <a:pPr eaLnBrk="1" hangingPunct="1"/>
              <a:t>9</a:t>
            </a:fld>
            <a:endParaRPr lang="ja-JP" altLang="en-US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スライド イメージ プレースホル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0179" name="ノート プレースホル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ja-JP" altLang="en-US" smtClean="0"/>
          </a:p>
        </p:txBody>
      </p:sp>
      <p:sp>
        <p:nvSpPr>
          <p:cNvPr id="50180" name="スライド番号プレースホル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fld id="{9D62EA2F-3F0B-4EBF-95E8-1A9DBFB8ABC6}" type="slidenum">
              <a:rPr lang="ja-JP" altLang="en-US" smtClean="0"/>
              <a:pPr eaLnBrk="1" hangingPunct="1"/>
              <a:t>10</a:t>
            </a:fld>
            <a:endParaRPr lang="en-US" altLang="ja-JP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スライド イメージ プレースホル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ノート プレースホルダ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defRPr/>
            </a:pPr>
            <a:endParaRPr lang="ja-JP" altLang="en-US" dirty="0" smtClean="0"/>
          </a:p>
        </p:txBody>
      </p:sp>
      <p:sp>
        <p:nvSpPr>
          <p:cNvPr id="51204" name="スライド番号プレースホル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fld id="{BECE0EE1-6368-4F3B-B15E-B09584DC3CF9}" type="slidenum">
              <a:rPr lang="ja-JP" altLang="en-US" smtClean="0"/>
              <a:pPr eaLnBrk="1" hangingPunct="1"/>
              <a:t>11</a:t>
            </a:fld>
            <a:endParaRPr lang="en-US" altLang="ja-JP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スライド イメージ プレースホル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2227" name="ノート プレースホル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ja-JP" altLang="en-US" smtClean="0"/>
          </a:p>
        </p:txBody>
      </p:sp>
      <p:sp>
        <p:nvSpPr>
          <p:cNvPr id="52228" name="スライド番号プレースホル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fld id="{223F759A-7444-4802-90B2-4D6B23B79E24}" type="slidenum">
              <a:rPr lang="ja-JP" altLang="en-US" smtClean="0"/>
              <a:pPr eaLnBrk="1" hangingPunct="1"/>
              <a:t>12</a:t>
            </a:fld>
            <a:endParaRPr lang="en-US" altLang="ja-JP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スライド イメージ プレースホル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3251" name="ノート プレースホル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ja-JP" smtClean="0"/>
          </a:p>
        </p:txBody>
      </p:sp>
      <p:sp>
        <p:nvSpPr>
          <p:cNvPr id="53252" name="スライド番号プレースホル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fld id="{EEAE8524-03E4-492B-BD75-E88EFAD5B90D}" type="slidenum">
              <a:rPr lang="ja-JP" altLang="en-US" smtClean="0"/>
              <a:pPr eaLnBrk="1" hangingPunct="1"/>
              <a:t>13</a:t>
            </a:fld>
            <a:endParaRPr lang="en-US" altLang="ja-JP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スライド イメージ プレースホル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4275" name="ノート プレースホル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ja-JP" smtClean="0"/>
          </a:p>
        </p:txBody>
      </p:sp>
      <p:sp>
        <p:nvSpPr>
          <p:cNvPr id="54276" name="スライド番号プレースホル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fld id="{C917B149-11F6-452C-AFFF-6094A3C99C5D}" type="slidenum">
              <a:rPr lang="ja-JP" altLang="en-US" smtClean="0"/>
              <a:pPr eaLnBrk="1" hangingPunct="1"/>
              <a:t>14</a:t>
            </a:fld>
            <a:endParaRPr lang="en-US" altLang="ja-JP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スライド イメージ プレースホル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5299" name="ノート プレースホル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ja-JP" altLang="en-US" smtClean="0"/>
              <a:t>あえて突っ込ませる→時間稼ぎ</a:t>
            </a:r>
          </a:p>
        </p:txBody>
      </p:sp>
      <p:sp>
        <p:nvSpPr>
          <p:cNvPr id="55300" name="スライド番号プレースホル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fld id="{12999B9F-D64B-45EF-89CB-3EE87A716DD9}" type="slidenum">
              <a:rPr lang="ja-JP" altLang="en-US" smtClean="0"/>
              <a:pPr eaLnBrk="1" hangingPunct="1"/>
              <a:t>15</a:t>
            </a:fld>
            <a:endParaRPr lang="ja-JP" alt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250825" y="3573463"/>
            <a:ext cx="8642350" cy="71437"/>
          </a:xfrm>
          <a:prstGeom prst="rect">
            <a:avLst/>
          </a:prstGeom>
          <a:solidFill>
            <a:srgbClr val="3366CC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>
              <a:latin typeface="+mn-lt"/>
              <a:ea typeface="+mn-ea"/>
            </a:endParaRP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468313" y="3429000"/>
            <a:ext cx="1366837" cy="144463"/>
          </a:xfrm>
          <a:prstGeom prst="rect">
            <a:avLst/>
          </a:prstGeom>
          <a:solidFill>
            <a:srgbClr val="99CCFF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>
              <a:latin typeface="+mn-lt"/>
              <a:ea typeface="+mn-ea"/>
            </a:endParaRP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8280400" y="6453188"/>
            <a:ext cx="863600" cy="71437"/>
          </a:xfrm>
          <a:prstGeom prst="rect">
            <a:avLst/>
          </a:prstGeom>
          <a:solidFill>
            <a:srgbClr val="CCECFF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>
              <a:latin typeface="+mn-lt"/>
              <a:ea typeface="+mn-ea"/>
            </a:endParaRPr>
          </a:p>
        </p:txBody>
      </p:sp>
      <p:sp>
        <p:nvSpPr>
          <p:cNvPr id="7" name="Rectangle 10"/>
          <p:cNvSpPr>
            <a:spLocks noChangeArrowheads="1"/>
          </p:cNvSpPr>
          <p:nvPr/>
        </p:nvSpPr>
        <p:spPr bwMode="auto">
          <a:xfrm>
            <a:off x="8893175" y="115888"/>
            <a:ext cx="142875" cy="144462"/>
          </a:xfrm>
          <a:prstGeom prst="rect">
            <a:avLst/>
          </a:prstGeom>
          <a:solidFill>
            <a:srgbClr val="CCECFF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>
              <a:latin typeface="+mn-lt"/>
              <a:ea typeface="+mn-ea"/>
            </a:endParaRPr>
          </a:p>
        </p:txBody>
      </p:sp>
      <p:sp>
        <p:nvSpPr>
          <p:cNvPr id="8" name="Rectangle 11"/>
          <p:cNvSpPr>
            <a:spLocks noChangeArrowheads="1"/>
          </p:cNvSpPr>
          <p:nvPr/>
        </p:nvSpPr>
        <p:spPr bwMode="auto">
          <a:xfrm>
            <a:off x="8726488" y="115888"/>
            <a:ext cx="142875" cy="144462"/>
          </a:xfrm>
          <a:prstGeom prst="rect">
            <a:avLst/>
          </a:prstGeom>
          <a:solidFill>
            <a:srgbClr val="CCECFF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>
              <a:latin typeface="+mn-lt"/>
              <a:ea typeface="+mn-ea"/>
            </a:endParaRPr>
          </a:p>
        </p:txBody>
      </p:sp>
      <p:sp>
        <p:nvSpPr>
          <p:cNvPr id="9" name="Rectangle 12"/>
          <p:cNvSpPr>
            <a:spLocks noChangeArrowheads="1"/>
          </p:cNvSpPr>
          <p:nvPr/>
        </p:nvSpPr>
        <p:spPr bwMode="auto">
          <a:xfrm>
            <a:off x="8893175" y="280988"/>
            <a:ext cx="142875" cy="144462"/>
          </a:xfrm>
          <a:prstGeom prst="rect">
            <a:avLst/>
          </a:prstGeom>
          <a:solidFill>
            <a:srgbClr val="CCECFF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>
              <a:latin typeface="+mn-lt"/>
              <a:ea typeface="+mn-ea"/>
            </a:endParaRPr>
          </a:p>
        </p:txBody>
      </p:sp>
      <p:grpSp>
        <p:nvGrpSpPr>
          <p:cNvPr id="10" name="Group 13"/>
          <p:cNvGrpSpPr>
            <a:grpSpLocks/>
          </p:cNvGrpSpPr>
          <p:nvPr/>
        </p:nvGrpSpPr>
        <p:grpSpPr bwMode="auto">
          <a:xfrm rot="10800000">
            <a:off x="85725" y="6465888"/>
            <a:ext cx="309563" cy="309562"/>
            <a:chOff x="113" y="4020"/>
            <a:chExt cx="195" cy="195"/>
          </a:xfrm>
        </p:grpSpPr>
        <p:sp>
          <p:nvSpPr>
            <p:cNvPr id="11" name="Rectangle 14"/>
            <p:cNvSpPr>
              <a:spLocks noChangeArrowheads="1"/>
            </p:cNvSpPr>
            <p:nvPr/>
          </p:nvSpPr>
          <p:spPr bwMode="auto">
            <a:xfrm>
              <a:off x="201" y="4020"/>
              <a:ext cx="90" cy="91"/>
            </a:xfrm>
            <a:prstGeom prst="rect">
              <a:avLst/>
            </a:prstGeom>
            <a:solidFill>
              <a:srgbClr val="CCECFF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>
                <a:latin typeface="+mn-lt"/>
                <a:ea typeface="+mn-ea"/>
              </a:endParaRPr>
            </a:p>
          </p:txBody>
        </p:sp>
        <p:sp>
          <p:nvSpPr>
            <p:cNvPr id="12" name="Rectangle 15"/>
            <p:cNvSpPr>
              <a:spLocks noChangeArrowheads="1"/>
            </p:cNvSpPr>
            <p:nvPr/>
          </p:nvSpPr>
          <p:spPr bwMode="auto">
            <a:xfrm>
              <a:off x="96" y="4020"/>
              <a:ext cx="90" cy="91"/>
            </a:xfrm>
            <a:prstGeom prst="rect">
              <a:avLst/>
            </a:prstGeom>
            <a:solidFill>
              <a:srgbClr val="CCECFF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>
                <a:latin typeface="+mn-lt"/>
                <a:ea typeface="+mn-ea"/>
              </a:endParaRPr>
            </a:p>
          </p:txBody>
        </p:sp>
        <p:sp>
          <p:nvSpPr>
            <p:cNvPr id="13" name="Rectangle 16"/>
            <p:cNvSpPr>
              <a:spLocks noChangeArrowheads="1"/>
            </p:cNvSpPr>
            <p:nvPr/>
          </p:nvSpPr>
          <p:spPr bwMode="auto">
            <a:xfrm>
              <a:off x="201" y="4124"/>
              <a:ext cx="90" cy="91"/>
            </a:xfrm>
            <a:prstGeom prst="rect">
              <a:avLst/>
            </a:prstGeom>
            <a:solidFill>
              <a:srgbClr val="CCECFF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>
                <a:latin typeface="+mn-lt"/>
                <a:ea typeface="+mn-ea"/>
              </a:endParaRPr>
            </a:p>
          </p:txBody>
        </p:sp>
      </p:grpSp>
      <p:sp>
        <p:nvSpPr>
          <p:cNvPr id="3078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142844" y="3714752"/>
            <a:ext cx="8858312" cy="2428892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ja-JP" altLang="en-US" smtClean="0"/>
              <a:t>マスタ サブタイトルの書式設定</a:t>
            </a:r>
            <a:endParaRPr lang="ja-JP" altLang="en-US" dirty="0"/>
          </a:p>
        </p:txBody>
      </p:sp>
      <p:sp>
        <p:nvSpPr>
          <p:cNvPr id="17" name="タイトル 16"/>
          <p:cNvSpPr>
            <a:spLocks noGrp="1"/>
          </p:cNvSpPr>
          <p:nvPr>
            <p:ph type="title"/>
          </p:nvPr>
        </p:nvSpPr>
        <p:spPr>
          <a:xfrm>
            <a:off x="142875" y="71438"/>
            <a:ext cx="8858250" cy="3286124"/>
          </a:xfrm>
        </p:spPr>
        <p:txBody>
          <a:bodyPr/>
          <a:lstStyle/>
          <a:p>
            <a:r>
              <a:rPr lang="ja-JP" altLang="en-US" smtClean="0"/>
              <a:t>マスタ タイトルの書式設定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57710670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4055199148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4071876836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357040268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ja-JP" altLang="en-US" smtClean="0"/>
              <a:t>マスタ タイトルの書式設定</a:t>
            </a:r>
            <a:endParaRPr lang="ja-JP" altLang="en-US" dirty="0"/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1105190700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 タイトルの書式設定</a:t>
            </a:r>
            <a:endParaRPr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sz="half" idx="1"/>
          </p:nvPr>
        </p:nvSpPr>
        <p:spPr>
          <a:xfrm>
            <a:off x="142844" y="1428736"/>
            <a:ext cx="4352956" cy="52864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 dirty="0"/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648200" y="1428736"/>
            <a:ext cx="4352956" cy="52864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554688951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142844" y="1428736"/>
            <a:ext cx="4354544" cy="74613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142844" y="2174874"/>
            <a:ext cx="4354544" cy="454027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 dirty="0"/>
          </a:p>
        </p:txBody>
      </p:sp>
      <p:sp>
        <p:nvSpPr>
          <p:cNvPr id="5" name="テキスト プレースホルダ 4"/>
          <p:cNvSpPr>
            <a:spLocks noGrp="1"/>
          </p:cNvSpPr>
          <p:nvPr>
            <p:ph type="body" sz="quarter" idx="3"/>
          </p:nvPr>
        </p:nvSpPr>
        <p:spPr>
          <a:xfrm>
            <a:off x="4645025" y="1428736"/>
            <a:ext cx="4356131" cy="74613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</p:txBody>
      </p:sp>
      <p:sp>
        <p:nvSpPr>
          <p:cNvPr id="6" name="コンテンツ プレースホルダ 5"/>
          <p:cNvSpPr>
            <a:spLocks noGrp="1"/>
          </p:cNvSpPr>
          <p:nvPr>
            <p:ph sz="quarter" idx="4"/>
          </p:nvPr>
        </p:nvSpPr>
        <p:spPr>
          <a:xfrm>
            <a:off x="4645025" y="2174874"/>
            <a:ext cx="4356131" cy="454027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805575354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426184061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ChangeArrowheads="1"/>
          </p:cNvSpPr>
          <p:nvPr/>
        </p:nvSpPr>
        <p:spPr bwMode="auto">
          <a:xfrm>
            <a:off x="8280400" y="6453188"/>
            <a:ext cx="863600" cy="71437"/>
          </a:xfrm>
          <a:prstGeom prst="rect">
            <a:avLst/>
          </a:prstGeom>
          <a:solidFill>
            <a:srgbClr val="CCECFF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>
              <a:latin typeface="+mn-lt"/>
              <a:ea typeface="+mn-ea"/>
            </a:endParaRPr>
          </a:p>
        </p:txBody>
      </p:sp>
      <p:sp>
        <p:nvSpPr>
          <p:cNvPr id="3" name="Rectangle 10"/>
          <p:cNvSpPr>
            <a:spLocks noChangeArrowheads="1"/>
          </p:cNvSpPr>
          <p:nvPr/>
        </p:nvSpPr>
        <p:spPr bwMode="auto">
          <a:xfrm>
            <a:off x="8893175" y="115888"/>
            <a:ext cx="142875" cy="144462"/>
          </a:xfrm>
          <a:prstGeom prst="rect">
            <a:avLst/>
          </a:prstGeom>
          <a:solidFill>
            <a:srgbClr val="CCECFF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>
              <a:latin typeface="+mn-lt"/>
              <a:ea typeface="+mn-ea"/>
            </a:endParaRPr>
          </a:p>
        </p:txBody>
      </p:sp>
      <p:sp>
        <p:nvSpPr>
          <p:cNvPr id="4" name="Rectangle 11"/>
          <p:cNvSpPr>
            <a:spLocks noChangeArrowheads="1"/>
          </p:cNvSpPr>
          <p:nvPr/>
        </p:nvSpPr>
        <p:spPr bwMode="auto">
          <a:xfrm>
            <a:off x="8726488" y="115888"/>
            <a:ext cx="142875" cy="144462"/>
          </a:xfrm>
          <a:prstGeom prst="rect">
            <a:avLst/>
          </a:prstGeom>
          <a:solidFill>
            <a:srgbClr val="CCECFF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>
              <a:latin typeface="+mn-lt"/>
              <a:ea typeface="+mn-ea"/>
            </a:endParaRPr>
          </a:p>
        </p:txBody>
      </p:sp>
      <p:sp>
        <p:nvSpPr>
          <p:cNvPr id="5" name="Rectangle 12"/>
          <p:cNvSpPr>
            <a:spLocks noChangeArrowheads="1"/>
          </p:cNvSpPr>
          <p:nvPr/>
        </p:nvSpPr>
        <p:spPr bwMode="auto">
          <a:xfrm>
            <a:off x="8893175" y="280988"/>
            <a:ext cx="142875" cy="144462"/>
          </a:xfrm>
          <a:prstGeom prst="rect">
            <a:avLst/>
          </a:prstGeom>
          <a:solidFill>
            <a:srgbClr val="CCECFF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>
              <a:latin typeface="+mn-lt"/>
              <a:ea typeface="+mn-ea"/>
            </a:endParaRPr>
          </a:p>
        </p:txBody>
      </p:sp>
      <p:grpSp>
        <p:nvGrpSpPr>
          <p:cNvPr id="6" name="Group 13"/>
          <p:cNvGrpSpPr>
            <a:grpSpLocks/>
          </p:cNvGrpSpPr>
          <p:nvPr/>
        </p:nvGrpSpPr>
        <p:grpSpPr bwMode="auto">
          <a:xfrm rot="10800000">
            <a:off x="85725" y="6465888"/>
            <a:ext cx="309563" cy="309562"/>
            <a:chOff x="113" y="4020"/>
            <a:chExt cx="195" cy="195"/>
          </a:xfrm>
        </p:grpSpPr>
        <p:sp>
          <p:nvSpPr>
            <p:cNvPr id="7" name="Rectangle 14"/>
            <p:cNvSpPr>
              <a:spLocks noChangeArrowheads="1"/>
            </p:cNvSpPr>
            <p:nvPr/>
          </p:nvSpPr>
          <p:spPr bwMode="auto">
            <a:xfrm>
              <a:off x="201" y="4020"/>
              <a:ext cx="90" cy="91"/>
            </a:xfrm>
            <a:prstGeom prst="rect">
              <a:avLst/>
            </a:prstGeom>
            <a:solidFill>
              <a:srgbClr val="CCECFF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>
                <a:latin typeface="+mn-lt"/>
                <a:ea typeface="+mn-ea"/>
              </a:endParaRPr>
            </a:p>
          </p:txBody>
        </p:sp>
        <p:sp>
          <p:nvSpPr>
            <p:cNvPr id="8" name="Rectangle 15"/>
            <p:cNvSpPr>
              <a:spLocks noChangeArrowheads="1"/>
            </p:cNvSpPr>
            <p:nvPr/>
          </p:nvSpPr>
          <p:spPr bwMode="auto">
            <a:xfrm>
              <a:off x="96" y="4020"/>
              <a:ext cx="90" cy="91"/>
            </a:xfrm>
            <a:prstGeom prst="rect">
              <a:avLst/>
            </a:prstGeom>
            <a:solidFill>
              <a:srgbClr val="CCECFF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>
                <a:latin typeface="+mn-lt"/>
                <a:ea typeface="+mn-ea"/>
              </a:endParaRPr>
            </a:p>
          </p:txBody>
        </p:sp>
        <p:sp>
          <p:nvSpPr>
            <p:cNvPr id="9" name="Rectangle 16"/>
            <p:cNvSpPr>
              <a:spLocks noChangeArrowheads="1"/>
            </p:cNvSpPr>
            <p:nvPr/>
          </p:nvSpPr>
          <p:spPr bwMode="auto">
            <a:xfrm>
              <a:off x="201" y="4124"/>
              <a:ext cx="90" cy="91"/>
            </a:xfrm>
            <a:prstGeom prst="rect">
              <a:avLst/>
            </a:prstGeom>
            <a:solidFill>
              <a:srgbClr val="CCECFF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>
                <a:latin typeface="+mn-lt"/>
                <a:ea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53840357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914959066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図プレースホル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ja-JP" altLang="en-US" noProof="0" smtClean="0"/>
              <a:t>アイコンをクリックして図を追加</a:t>
            </a:r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875704354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Rectangle 8"/>
          <p:cNvSpPr>
            <a:spLocks noChangeArrowheads="1"/>
          </p:cNvSpPr>
          <p:nvPr/>
        </p:nvSpPr>
        <p:spPr bwMode="auto">
          <a:xfrm>
            <a:off x="250825" y="1341438"/>
            <a:ext cx="8642350" cy="71437"/>
          </a:xfrm>
          <a:prstGeom prst="rect">
            <a:avLst/>
          </a:prstGeom>
          <a:solidFill>
            <a:srgbClr val="3366CC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>
              <a:latin typeface="+mn-lt"/>
              <a:ea typeface="+mn-ea"/>
            </a:endParaRPr>
          </a:p>
        </p:txBody>
      </p:sp>
      <p:sp>
        <p:nvSpPr>
          <p:cNvPr id="1034" name="Rectangle 10"/>
          <p:cNvSpPr>
            <a:spLocks noChangeArrowheads="1"/>
          </p:cNvSpPr>
          <p:nvPr/>
        </p:nvSpPr>
        <p:spPr bwMode="auto">
          <a:xfrm>
            <a:off x="468313" y="1196975"/>
            <a:ext cx="1366837" cy="144463"/>
          </a:xfrm>
          <a:prstGeom prst="rect">
            <a:avLst/>
          </a:prstGeom>
          <a:solidFill>
            <a:srgbClr val="99CCFF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>
              <a:latin typeface="+mn-lt"/>
              <a:ea typeface="+mn-ea"/>
            </a:endParaRPr>
          </a:p>
        </p:txBody>
      </p:sp>
      <p:sp>
        <p:nvSpPr>
          <p:cNvPr id="1042" name="Rectangle 18"/>
          <p:cNvSpPr>
            <a:spLocks noChangeArrowheads="1"/>
          </p:cNvSpPr>
          <p:nvPr/>
        </p:nvSpPr>
        <p:spPr bwMode="auto">
          <a:xfrm>
            <a:off x="8280400" y="6453188"/>
            <a:ext cx="863600" cy="71437"/>
          </a:xfrm>
          <a:prstGeom prst="rect">
            <a:avLst/>
          </a:prstGeom>
          <a:solidFill>
            <a:srgbClr val="CCECFF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>
              <a:latin typeface="+mn-lt"/>
              <a:ea typeface="+mn-ea"/>
            </a:endParaRPr>
          </a:p>
        </p:txBody>
      </p:sp>
      <p:sp>
        <p:nvSpPr>
          <p:cNvPr id="1029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42875" y="71438"/>
            <a:ext cx="885825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 smtClean="0"/>
              <a:t>マスタ タイトルの書式設定</a:t>
            </a:r>
          </a:p>
        </p:txBody>
      </p:sp>
      <p:sp>
        <p:nvSpPr>
          <p:cNvPr id="103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42875" y="1428750"/>
            <a:ext cx="8858250" cy="528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</a:p>
        </p:txBody>
      </p:sp>
      <p:sp>
        <p:nvSpPr>
          <p:cNvPr id="1035" name="Rectangle 11"/>
          <p:cNvSpPr>
            <a:spLocks noChangeArrowheads="1"/>
          </p:cNvSpPr>
          <p:nvPr/>
        </p:nvSpPr>
        <p:spPr bwMode="auto">
          <a:xfrm>
            <a:off x="8893175" y="115888"/>
            <a:ext cx="142875" cy="144462"/>
          </a:xfrm>
          <a:prstGeom prst="rect">
            <a:avLst/>
          </a:prstGeom>
          <a:solidFill>
            <a:srgbClr val="CCECFF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>
              <a:latin typeface="+mn-lt"/>
              <a:ea typeface="+mn-ea"/>
            </a:endParaRPr>
          </a:p>
        </p:txBody>
      </p:sp>
      <p:sp>
        <p:nvSpPr>
          <p:cNvPr id="1036" name="Rectangle 12"/>
          <p:cNvSpPr>
            <a:spLocks noChangeArrowheads="1"/>
          </p:cNvSpPr>
          <p:nvPr/>
        </p:nvSpPr>
        <p:spPr bwMode="auto">
          <a:xfrm>
            <a:off x="8726488" y="115888"/>
            <a:ext cx="142875" cy="144462"/>
          </a:xfrm>
          <a:prstGeom prst="rect">
            <a:avLst/>
          </a:prstGeom>
          <a:solidFill>
            <a:srgbClr val="CCECFF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>
              <a:latin typeface="+mn-lt"/>
              <a:ea typeface="+mn-ea"/>
            </a:endParaRPr>
          </a:p>
        </p:txBody>
      </p:sp>
      <p:sp>
        <p:nvSpPr>
          <p:cNvPr id="1037" name="Rectangle 13"/>
          <p:cNvSpPr>
            <a:spLocks noChangeArrowheads="1"/>
          </p:cNvSpPr>
          <p:nvPr/>
        </p:nvSpPr>
        <p:spPr bwMode="auto">
          <a:xfrm>
            <a:off x="8893175" y="280988"/>
            <a:ext cx="142875" cy="144462"/>
          </a:xfrm>
          <a:prstGeom prst="rect">
            <a:avLst/>
          </a:prstGeom>
          <a:solidFill>
            <a:srgbClr val="CCECFF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>
              <a:latin typeface="+mn-lt"/>
              <a:ea typeface="+mn-ea"/>
            </a:endParaRPr>
          </a:p>
        </p:txBody>
      </p:sp>
      <p:grpSp>
        <p:nvGrpSpPr>
          <p:cNvPr id="2" name="Group 17"/>
          <p:cNvGrpSpPr>
            <a:grpSpLocks/>
          </p:cNvGrpSpPr>
          <p:nvPr/>
        </p:nvGrpSpPr>
        <p:grpSpPr bwMode="auto">
          <a:xfrm rot="10800000">
            <a:off x="85725" y="6465888"/>
            <a:ext cx="309563" cy="309562"/>
            <a:chOff x="113" y="4020"/>
            <a:chExt cx="195" cy="195"/>
          </a:xfrm>
        </p:grpSpPr>
        <p:sp>
          <p:nvSpPr>
            <p:cNvPr id="1038" name="Rectangle 14"/>
            <p:cNvSpPr>
              <a:spLocks noChangeArrowheads="1"/>
            </p:cNvSpPr>
            <p:nvPr/>
          </p:nvSpPr>
          <p:spPr bwMode="auto">
            <a:xfrm>
              <a:off x="201" y="4020"/>
              <a:ext cx="90" cy="91"/>
            </a:xfrm>
            <a:prstGeom prst="rect">
              <a:avLst/>
            </a:prstGeom>
            <a:solidFill>
              <a:srgbClr val="CCECFF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>
                <a:latin typeface="+mn-lt"/>
                <a:ea typeface="+mn-ea"/>
              </a:endParaRPr>
            </a:p>
          </p:txBody>
        </p:sp>
        <p:sp>
          <p:nvSpPr>
            <p:cNvPr id="1039" name="Rectangle 15"/>
            <p:cNvSpPr>
              <a:spLocks noChangeArrowheads="1"/>
            </p:cNvSpPr>
            <p:nvPr/>
          </p:nvSpPr>
          <p:spPr bwMode="auto">
            <a:xfrm>
              <a:off x="96" y="4020"/>
              <a:ext cx="90" cy="91"/>
            </a:xfrm>
            <a:prstGeom prst="rect">
              <a:avLst/>
            </a:prstGeom>
            <a:solidFill>
              <a:srgbClr val="CCECFF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>
                <a:latin typeface="+mn-lt"/>
                <a:ea typeface="+mn-ea"/>
              </a:endParaRPr>
            </a:p>
          </p:txBody>
        </p:sp>
        <p:sp>
          <p:nvSpPr>
            <p:cNvPr id="1040" name="Rectangle 16"/>
            <p:cNvSpPr>
              <a:spLocks noChangeArrowheads="1"/>
            </p:cNvSpPr>
            <p:nvPr/>
          </p:nvSpPr>
          <p:spPr bwMode="auto">
            <a:xfrm>
              <a:off x="201" y="4124"/>
              <a:ext cx="90" cy="91"/>
            </a:xfrm>
            <a:prstGeom prst="rect">
              <a:avLst/>
            </a:prstGeom>
            <a:solidFill>
              <a:srgbClr val="CCECFF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>
                <a:latin typeface="+mn-lt"/>
                <a:ea typeface="+mn-ea"/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64" r:id="rId1"/>
    <p:sldLayoutId id="2147483855" r:id="rId2"/>
    <p:sldLayoutId id="2147483856" r:id="rId3"/>
    <p:sldLayoutId id="2147483857" r:id="rId4"/>
    <p:sldLayoutId id="2147483858" r:id="rId5"/>
    <p:sldLayoutId id="2147483859" r:id="rId6"/>
    <p:sldLayoutId id="2147483865" r:id="rId7"/>
    <p:sldLayoutId id="2147483860" r:id="rId8"/>
    <p:sldLayoutId id="2147483861" r:id="rId9"/>
    <p:sldLayoutId id="2147483862" r:id="rId10"/>
    <p:sldLayoutId id="2147483863" r:id="rId11"/>
  </p:sldLayoutIdLst>
  <p:transition>
    <p:fade/>
  </p:transition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ＭＳ Ｐゴシック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ＭＳ Ｐゴシック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ＭＳ Ｐゴシック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ＭＳ Ｐゴシック" charset="-128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ＭＳ Ｐゴシック" charset="-128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ＭＳ Ｐゴシック" charset="-128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ＭＳ Ｐゴシック" charset="-128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ＭＳ Ｐゴシック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666699"/>
        </a:buClr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6666FF"/>
        </a:buClr>
        <a:buFont typeface="Arial" charset="0"/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3333CC"/>
        </a:buClr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533993"/>
        </a:buClr>
        <a:buFont typeface="Arial" charset="0"/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666699"/>
        </a:buClr>
        <a:buFont typeface="Arial" charset="0"/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666699"/>
        </a:buClr>
        <a:buFont typeface="Arial" charset="0"/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666699"/>
        </a:buClr>
        <a:buFont typeface="Arial" charset="0"/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666699"/>
        </a:buClr>
        <a:buFont typeface="Arial" charset="0"/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666699"/>
        </a:buClr>
        <a:buFont typeface="Arial" charset="0"/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1.png"/><Relationship Id="rId7" Type="http://schemas.openxmlformats.org/officeDocument/2006/relationships/image" Target="../media/image3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jpeg"/><Relationship Id="rId5" Type="http://schemas.openxmlformats.org/officeDocument/2006/relationships/image" Target="../media/image32.png"/><Relationship Id="rId4" Type="http://schemas.openxmlformats.org/officeDocument/2006/relationships/image" Target="../media/image30.png"/><Relationship Id="rId9" Type="http://schemas.openxmlformats.org/officeDocument/2006/relationships/image" Target="../media/image36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1.png"/><Relationship Id="rId7" Type="http://schemas.openxmlformats.org/officeDocument/2006/relationships/image" Target="../media/image3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jpeg"/><Relationship Id="rId5" Type="http://schemas.openxmlformats.org/officeDocument/2006/relationships/image" Target="../media/image32.png"/><Relationship Id="rId4" Type="http://schemas.openxmlformats.org/officeDocument/2006/relationships/image" Target="../media/image30.png"/><Relationship Id="rId9" Type="http://schemas.openxmlformats.org/officeDocument/2006/relationships/image" Target="../media/image36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.png"/><Relationship Id="rId5" Type="http://schemas.openxmlformats.org/officeDocument/2006/relationships/image" Target="../media/image37.png"/><Relationship Id="rId4" Type="http://schemas.openxmlformats.org/officeDocument/2006/relationships/image" Target="../media/image33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2.png"/><Relationship Id="rId7" Type="http://schemas.openxmlformats.org/officeDocument/2006/relationships/image" Target="../media/image36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7.png"/><Relationship Id="rId4" Type="http://schemas.openxmlformats.org/officeDocument/2006/relationships/image" Target="../media/image33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7.png"/><Relationship Id="rId4" Type="http://schemas.openxmlformats.org/officeDocument/2006/relationships/image" Target="../media/image33.jpe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emf"/><Relationship Id="rId3" Type="http://schemas.openxmlformats.org/officeDocument/2006/relationships/image" Target="../media/image39.png"/><Relationship Id="rId7" Type="http://schemas.openxmlformats.org/officeDocument/2006/relationships/image" Target="../media/image43.emf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emf"/><Relationship Id="rId5" Type="http://schemas.openxmlformats.org/officeDocument/2006/relationships/image" Target="../media/image41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7.png"/><Relationship Id="rId4" Type="http://schemas.openxmlformats.org/officeDocument/2006/relationships/image" Target="../media/image33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7.jpeg"/><Relationship Id="rId7" Type="http://schemas.openxmlformats.org/officeDocument/2006/relationships/image" Target="../media/image61.pn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10" Type="http://schemas.openxmlformats.org/officeDocument/2006/relationships/image" Target="../media/image78.png"/><Relationship Id="rId4" Type="http://schemas.openxmlformats.org/officeDocument/2006/relationships/image" Target="../media/image72.png"/><Relationship Id="rId9" Type="http://schemas.openxmlformats.org/officeDocument/2006/relationships/image" Target="../media/image77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../media/image14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サブタイトル 2"/>
          <p:cNvSpPr>
            <a:spLocks noGrp="1"/>
          </p:cNvSpPr>
          <p:nvPr>
            <p:ph type="subTitle" idx="1"/>
          </p:nvPr>
        </p:nvSpPr>
        <p:spPr>
          <a:xfrm>
            <a:off x="142875" y="3714750"/>
            <a:ext cx="8858250" cy="2428875"/>
          </a:xfrm>
        </p:spPr>
        <p:txBody>
          <a:bodyPr/>
          <a:lstStyle/>
          <a:p>
            <a:pPr eaLnBrk="1" hangingPunct="1"/>
            <a:r>
              <a:rPr lang="ja-JP" altLang="en-US" smtClean="0"/>
              <a:t>五十嵐研究室</a:t>
            </a:r>
            <a:endParaRPr lang="en-US" altLang="ja-JP" smtClean="0"/>
          </a:p>
          <a:p>
            <a:pPr eaLnBrk="1" hangingPunct="1"/>
            <a:r>
              <a:rPr lang="ja-JP" altLang="en-US" smtClean="0"/>
              <a:t>高山　健志</a:t>
            </a:r>
            <a:endParaRPr lang="en-US" altLang="ja-JP" smtClean="0"/>
          </a:p>
          <a:p>
            <a:pPr eaLnBrk="1" hangingPunct="1"/>
            <a:endParaRPr lang="en-US" altLang="ja-JP" smtClean="0"/>
          </a:p>
          <a:p>
            <a:pPr eaLnBrk="1" hangingPunct="1"/>
            <a:r>
              <a:rPr lang="en-US" altLang="ja-JP" smtClean="0"/>
              <a:t>2009</a:t>
            </a:r>
            <a:r>
              <a:rPr lang="ja-JP" altLang="en-US" smtClean="0"/>
              <a:t>年</a:t>
            </a:r>
            <a:r>
              <a:rPr lang="en-US" altLang="ja-JP" smtClean="0"/>
              <a:t>2</a:t>
            </a:r>
            <a:r>
              <a:rPr lang="ja-JP" altLang="en-US" smtClean="0"/>
              <a:t>月</a:t>
            </a:r>
            <a:r>
              <a:rPr lang="en-US" altLang="ja-JP" smtClean="0"/>
              <a:t>4</a:t>
            </a:r>
            <a:r>
              <a:rPr lang="ja-JP" altLang="en-US" smtClean="0"/>
              <a:t>日</a:t>
            </a:r>
          </a:p>
        </p:txBody>
      </p:sp>
      <p:sp>
        <p:nvSpPr>
          <p:cNvPr id="4099" name="タイトル 1"/>
          <p:cNvSpPr>
            <a:spLocks noGrp="1"/>
          </p:cNvSpPr>
          <p:nvPr>
            <p:ph type="title"/>
          </p:nvPr>
        </p:nvSpPr>
        <p:spPr>
          <a:xfrm>
            <a:off x="142875" y="71438"/>
            <a:ext cx="8858250" cy="3286125"/>
          </a:xfrm>
        </p:spPr>
        <p:txBody>
          <a:bodyPr/>
          <a:lstStyle/>
          <a:p>
            <a:pPr eaLnBrk="1" hangingPunct="1"/>
            <a:r>
              <a:rPr lang="en-US" altLang="ja-JP" smtClean="0"/>
              <a:t>Lapped Solid Textures:</a:t>
            </a:r>
            <a:br>
              <a:rPr lang="en-US" altLang="ja-JP" smtClean="0"/>
            </a:br>
            <a:r>
              <a:rPr lang="ja-JP" altLang="en-US" smtClean="0"/>
              <a:t>異方性ソリッドテクスチャを用いた</a:t>
            </a:r>
            <a:r>
              <a:rPr lang="en-US" altLang="ja-JP" smtClean="0"/>
              <a:t/>
            </a:r>
            <a:br>
              <a:rPr lang="en-US" altLang="ja-JP" smtClean="0"/>
            </a:br>
            <a:r>
              <a:rPr lang="ja-JP" altLang="en-US" smtClean="0"/>
              <a:t>中身を持つ</a:t>
            </a:r>
            <a:r>
              <a:rPr lang="en-US" altLang="ja-JP" smtClean="0"/>
              <a:t>3</a:t>
            </a:r>
            <a:r>
              <a:rPr lang="ja-JP" altLang="en-US" smtClean="0"/>
              <a:t>次元物体のモデリング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ソリッドテクスチャの分類</a:t>
            </a:r>
          </a:p>
        </p:txBody>
      </p:sp>
      <p:sp>
        <p:nvSpPr>
          <p:cNvPr id="13315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smtClean="0"/>
              <a:t>2</a:t>
            </a:r>
            <a:r>
              <a:rPr lang="ja-JP" altLang="en-US" smtClean="0"/>
              <a:t>つの指標</a:t>
            </a:r>
            <a:endParaRPr lang="en-US" altLang="ja-JP" smtClean="0"/>
          </a:p>
          <a:p>
            <a:pPr>
              <a:buFontTx/>
              <a:buNone/>
            </a:pPr>
            <a:endParaRPr lang="en-US" altLang="ja-JP" smtClean="0">
              <a:solidFill>
                <a:srgbClr val="0070C0"/>
              </a:solidFill>
            </a:endParaRPr>
          </a:p>
          <a:p>
            <a:pPr>
              <a:buFontTx/>
              <a:buNone/>
            </a:pPr>
            <a:r>
              <a:rPr lang="en-US" altLang="ja-JP" smtClean="0">
                <a:solidFill>
                  <a:srgbClr val="0070C0"/>
                </a:solidFill>
              </a:rPr>
              <a:t>	</a:t>
            </a:r>
            <a:r>
              <a:rPr lang="ja-JP" altLang="en-US" smtClean="0">
                <a:solidFill>
                  <a:srgbClr val="0070C0"/>
                </a:solidFill>
              </a:rPr>
              <a:t>異方性レベル</a:t>
            </a:r>
            <a:endParaRPr lang="en-US" altLang="ja-JP" smtClean="0">
              <a:solidFill>
                <a:srgbClr val="0070C0"/>
              </a:solidFill>
            </a:endParaRPr>
          </a:p>
          <a:p>
            <a:pPr lvl="2">
              <a:buFontTx/>
              <a:buNone/>
            </a:pPr>
            <a:r>
              <a:rPr lang="en-US" altLang="ja-JP" sz="2800" smtClean="0">
                <a:sym typeface="Wingdings" pitchFamily="2" charset="2"/>
              </a:rPr>
              <a:t> </a:t>
            </a:r>
            <a:r>
              <a:rPr lang="ja-JP" altLang="en-US" sz="2800" smtClean="0"/>
              <a:t>方向による</a:t>
            </a:r>
            <a:r>
              <a:rPr lang="en-US" altLang="ja-JP" sz="2800" smtClean="0"/>
              <a:t/>
            </a:r>
            <a:br>
              <a:rPr lang="en-US" altLang="ja-JP" sz="2800" smtClean="0"/>
            </a:br>
            <a:r>
              <a:rPr lang="en-US" altLang="ja-JP" sz="2800" smtClean="0"/>
              <a:t>  </a:t>
            </a:r>
            <a:r>
              <a:rPr lang="ja-JP" altLang="en-US" sz="2800" smtClean="0"/>
              <a:t>見え方の違い</a:t>
            </a:r>
          </a:p>
          <a:p>
            <a:endParaRPr lang="en-US" altLang="ja-JP" smtClean="0"/>
          </a:p>
        </p:txBody>
      </p:sp>
      <p:sp>
        <p:nvSpPr>
          <p:cNvPr id="13316" name="直方体 4"/>
          <p:cNvSpPr>
            <a:spLocks noChangeArrowheads="1"/>
          </p:cNvSpPr>
          <p:nvPr/>
        </p:nvSpPr>
        <p:spPr bwMode="auto">
          <a:xfrm>
            <a:off x="1828800" y="4714875"/>
            <a:ext cx="1066800" cy="1066800"/>
          </a:xfrm>
          <a:prstGeom prst="cube">
            <a:avLst>
              <a:gd name="adj" fmla="val 28574"/>
            </a:avLst>
          </a:prstGeom>
          <a:solidFill>
            <a:schemeClr val="accent1"/>
          </a:solidFill>
          <a:ln w="19050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endParaRPr kumimoji="0" lang="ja-JP" altLang="en-US"/>
          </a:p>
        </p:txBody>
      </p:sp>
      <p:cxnSp>
        <p:nvCxnSpPr>
          <p:cNvPr id="7" name="直線矢印コネクタ 6"/>
          <p:cNvCxnSpPr>
            <a:stCxn id="13321" idx="3"/>
          </p:cNvCxnSpPr>
          <p:nvPr/>
        </p:nvCxnSpPr>
        <p:spPr bwMode="auto">
          <a:xfrm flipV="1">
            <a:off x="1524000" y="5400675"/>
            <a:ext cx="609600" cy="260350"/>
          </a:xfrm>
          <a:prstGeom prst="straightConnector1">
            <a:avLst/>
          </a:prstGeom>
          <a:noFill/>
          <a:ln w="38100" algn="ctr">
            <a:solidFill>
              <a:srgbClr val="FF9933"/>
            </a:solidFill>
            <a:round/>
            <a:headEnd type="none" w="med" len="med"/>
            <a:tailEnd type="oval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cxnSp>
        <p:nvCxnSpPr>
          <p:cNvPr id="8" name="直線矢印コネクタ 7"/>
          <p:cNvCxnSpPr>
            <a:stCxn id="13320" idx="3"/>
          </p:cNvCxnSpPr>
          <p:nvPr/>
        </p:nvCxnSpPr>
        <p:spPr bwMode="auto">
          <a:xfrm>
            <a:off x="1752600" y="4605338"/>
            <a:ext cx="533400" cy="271462"/>
          </a:xfrm>
          <a:prstGeom prst="straightConnector1">
            <a:avLst/>
          </a:prstGeom>
          <a:noFill/>
          <a:ln w="38100" algn="ctr">
            <a:solidFill>
              <a:srgbClr val="FF9933"/>
            </a:solidFill>
            <a:round/>
            <a:headEnd type="none" w="med" len="med"/>
            <a:tailEnd type="oval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cxnSp>
        <p:nvCxnSpPr>
          <p:cNvPr id="9" name="直線矢印コネクタ 8"/>
          <p:cNvCxnSpPr>
            <a:stCxn id="13322" idx="1"/>
          </p:cNvCxnSpPr>
          <p:nvPr/>
        </p:nvCxnSpPr>
        <p:spPr bwMode="auto">
          <a:xfrm rot="10800000">
            <a:off x="2743200" y="5224463"/>
            <a:ext cx="762000" cy="1587"/>
          </a:xfrm>
          <a:prstGeom prst="straightConnector1">
            <a:avLst/>
          </a:prstGeom>
          <a:noFill/>
          <a:ln w="38100" algn="ctr">
            <a:solidFill>
              <a:srgbClr val="FF9933"/>
            </a:solidFill>
            <a:round/>
            <a:headEnd type="none" w="med" len="med"/>
            <a:tailEnd type="oval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sp>
        <p:nvSpPr>
          <p:cNvPr id="13320" name="テキスト ボックス 15"/>
          <p:cNvSpPr txBox="1">
            <a:spLocks noChangeArrowheads="1"/>
          </p:cNvSpPr>
          <p:nvPr/>
        </p:nvSpPr>
        <p:spPr bwMode="auto">
          <a:xfrm>
            <a:off x="1143000" y="4343400"/>
            <a:ext cx="609600" cy="523875"/>
          </a:xfrm>
          <a:prstGeom prst="rect">
            <a:avLst/>
          </a:prstGeom>
          <a:solidFill>
            <a:schemeClr val="bg1"/>
          </a:solidFill>
          <a:ln w="38100" cap="rnd">
            <a:solidFill>
              <a:srgbClr val="FF9933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/>
          <a:p>
            <a:pPr algn="ctr">
              <a:defRPr/>
            </a:pPr>
            <a:r>
              <a:rPr lang="en-US" altLang="ja-JP" sz="2800" b="1" dirty="0">
                <a:solidFill>
                  <a:srgbClr val="000000"/>
                </a:solidFill>
              </a:rPr>
              <a:t>a</a:t>
            </a:r>
            <a:endParaRPr lang="ja-JP" altLang="en-US" sz="2800" b="1" dirty="0">
              <a:solidFill>
                <a:srgbClr val="000000"/>
              </a:solidFill>
            </a:endParaRPr>
          </a:p>
        </p:txBody>
      </p:sp>
      <p:sp>
        <p:nvSpPr>
          <p:cNvPr id="13321" name="テキスト ボックス 16"/>
          <p:cNvSpPr txBox="1">
            <a:spLocks noChangeArrowheads="1"/>
          </p:cNvSpPr>
          <p:nvPr/>
        </p:nvSpPr>
        <p:spPr bwMode="auto">
          <a:xfrm>
            <a:off x="914400" y="5400675"/>
            <a:ext cx="609600" cy="522288"/>
          </a:xfrm>
          <a:prstGeom prst="rect">
            <a:avLst/>
          </a:prstGeom>
          <a:solidFill>
            <a:schemeClr val="bg1"/>
          </a:solidFill>
          <a:ln w="38100" cap="rnd">
            <a:solidFill>
              <a:srgbClr val="FF9933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/>
          <a:p>
            <a:pPr algn="ctr">
              <a:defRPr/>
            </a:pPr>
            <a:r>
              <a:rPr lang="en-US" altLang="ja-JP" sz="2800" b="1">
                <a:solidFill>
                  <a:srgbClr val="000000"/>
                </a:solidFill>
              </a:rPr>
              <a:t>b</a:t>
            </a:r>
            <a:endParaRPr lang="ja-JP" altLang="en-US" sz="2800" b="1">
              <a:solidFill>
                <a:srgbClr val="000000"/>
              </a:solidFill>
            </a:endParaRPr>
          </a:p>
        </p:txBody>
      </p:sp>
      <p:sp>
        <p:nvSpPr>
          <p:cNvPr id="13322" name="テキスト ボックス 17"/>
          <p:cNvSpPr txBox="1">
            <a:spLocks noChangeArrowheads="1"/>
          </p:cNvSpPr>
          <p:nvPr/>
        </p:nvSpPr>
        <p:spPr bwMode="auto">
          <a:xfrm>
            <a:off x="3505200" y="4962525"/>
            <a:ext cx="609600" cy="523875"/>
          </a:xfrm>
          <a:prstGeom prst="rect">
            <a:avLst/>
          </a:prstGeom>
          <a:solidFill>
            <a:schemeClr val="bg1"/>
          </a:solidFill>
          <a:ln w="38100" cap="rnd">
            <a:solidFill>
              <a:srgbClr val="FF9933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/>
          <a:p>
            <a:pPr algn="ctr">
              <a:defRPr/>
            </a:pPr>
            <a:r>
              <a:rPr lang="en-US" altLang="ja-JP" sz="2800" b="1">
                <a:solidFill>
                  <a:srgbClr val="000000"/>
                </a:solidFill>
              </a:rPr>
              <a:t>c</a:t>
            </a:r>
            <a:endParaRPr lang="ja-JP" altLang="en-US" sz="2800" b="1">
              <a:solidFill>
                <a:srgbClr val="000000"/>
              </a:solidFill>
            </a:endParaRPr>
          </a:p>
        </p:txBody>
      </p:sp>
      <p:sp>
        <p:nvSpPr>
          <p:cNvPr id="13323" name="平行四辺形 20"/>
          <p:cNvSpPr>
            <a:spLocks noChangeArrowheads="1"/>
          </p:cNvSpPr>
          <p:nvPr/>
        </p:nvSpPr>
        <p:spPr bwMode="auto">
          <a:xfrm>
            <a:off x="6019800" y="5334000"/>
            <a:ext cx="1066800" cy="371475"/>
          </a:xfrm>
          <a:prstGeom prst="parallelogram">
            <a:avLst>
              <a:gd name="adj" fmla="val 97694"/>
            </a:avLst>
          </a:prstGeom>
          <a:solidFill>
            <a:schemeClr val="accent1"/>
          </a:solidFill>
          <a:ln w="19050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endParaRPr kumimoji="0" lang="ja-JP" altLang="en-US"/>
          </a:p>
        </p:txBody>
      </p:sp>
      <p:sp>
        <p:nvSpPr>
          <p:cNvPr id="13324" name="平行四辺形 21"/>
          <p:cNvSpPr>
            <a:spLocks noChangeArrowheads="1"/>
          </p:cNvSpPr>
          <p:nvPr/>
        </p:nvSpPr>
        <p:spPr bwMode="auto">
          <a:xfrm>
            <a:off x="6019800" y="5105400"/>
            <a:ext cx="1066800" cy="371475"/>
          </a:xfrm>
          <a:prstGeom prst="parallelogram">
            <a:avLst>
              <a:gd name="adj" fmla="val 97694"/>
            </a:avLst>
          </a:prstGeom>
          <a:solidFill>
            <a:schemeClr val="accent1"/>
          </a:solidFill>
          <a:ln w="19050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endParaRPr kumimoji="0" lang="ja-JP" altLang="en-US"/>
          </a:p>
        </p:txBody>
      </p:sp>
      <p:sp>
        <p:nvSpPr>
          <p:cNvPr id="13325" name="平行四辺形 22"/>
          <p:cNvSpPr>
            <a:spLocks noChangeArrowheads="1"/>
          </p:cNvSpPr>
          <p:nvPr/>
        </p:nvSpPr>
        <p:spPr bwMode="auto">
          <a:xfrm>
            <a:off x="6019800" y="4876800"/>
            <a:ext cx="1066800" cy="371475"/>
          </a:xfrm>
          <a:prstGeom prst="parallelogram">
            <a:avLst>
              <a:gd name="adj" fmla="val 97694"/>
            </a:avLst>
          </a:prstGeom>
          <a:solidFill>
            <a:schemeClr val="accent1"/>
          </a:solidFill>
          <a:ln w="19050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endParaRPr kumimoji="0" lang="ja-JP" altLang="en-US"/>
          </a:p>
        </p:txBody>
      </p:sp>
      <p:sp>
        <p:nvSpPr>
          <p:cNvPr id="13326" name="直方体 19"/>
          <p:cNvSpPr>
            <a:spLocks noChangeArrowheads="1"/>
          </p:cNvSpPr>
          <p:nvPr/>
        </p:nvSpPr>
        <p:spPr bwMode="auto">
          <a:xfrm>
            <a:off x="6019800" y="4714875"/>
            <a:ext cx="1066800" cy="1066800"/>
          </a:xfrm>
          <a:prstGeom prst="cube">
            <a:avLst>
              <a:gd name="adj" fmla="val 31250"/>
            </a:avLst>
          </a:prstGeom>
          <a:noFill/>
          <a:ln w="1905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endParaRPr kumimoji="0" lang="ja-JP" altLang="en-US"/>
          </a:p>
        </p:txBody>
      </p:sp>
      <p:cxnSp>
        <p:nvCxnSpPr>
          <p:cNvPr id="42" name="直線矢印コネクタ 41"/>
          <p:cNvCxnSpPr>
            <a:stCxn id="13331" idx="1"/>
            <a:endCxn id="13324" idx="2"/>
          </p:cNvCxnSpPr>
          <p:nvPr/>
        </p:nvCxnSpPr>
        <p:spPr bwMode="auto">
          <a:xfrm rot="10800000">
            <a:off x="6905625" y="5291138"/>
            <a:ext cx="561975" cy="20637"/>
          </a:xfrm>
          <a:prstGeom prst="straightConnector1">
            <a:avLst/>
          </a:prstGeom>
          <a:noFill/>
          <a:ln w="38100" algn="ctr">
            <a:solidFill>
              <a:srgbClr val="FF9933"/>
            </a:solidFill>
            <a:round/>
            <a:headEnd type="none" w="med" len="med"/>
            <a:tailEnd type="oval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cxnSp>
        <p:nvCxnSpPr>
          <p:cNvPr id="43" name="直線矢印コネクタ 42"/>
          <p:cNvCxnSpPr>
            <a:stCxn id="13332" idx="1"/>
            <a:endCxn id="13325" idx="2"/>
          </p:cNvCxnSpPr>
          <p:nvPr/>
        </p:nvCxnSpPr>
        <p:spPr bwMode="auto">
          <a:xfrm rot="10800000" flipV="1">
            <a:off x="6905625" y="4657725"/>
            <a:ext cx="552450" cy="404813"/>
          </a:xfrm>
          <a:prstGeom prst="straightConnector1">
            <a:avLst/>
          </a:prstGeom>
          <a:noFill/>
          <a:ln w="38100" algn="ctr">
            <a:solidFill>
              <a:srgbClr val="FF9933"/>
            </a:solidFill>
            <a:round/>
            <a:headEnd type="none" w="med" len="med"/>
            <a:tailEnd type="oval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cxnSp>
        <p:nvCxnSpPr>
          <p:cNvPr id="44" name="直線矢印コネクタ 43"/>
          <p:cNvCxnSpPr>
            <a:stCxn id="13333" idx="1"/>
            <a:endCxn id="13323" idx="2"/>
          </p:cNvCxnSpPr>
          <p:nvPr/>
        </p:nvCxnSpPr>
        <p:spPr bwMode="auto">
          <a:xfrm rot="10800000">
            <a:off x="6905625" y="5519738"/>
            <a:ext cx="561975" cy="457200"/>
          </a:xfrm>
          <a:prstGeom prst="straightConnector1">
            <a:avLst/>
          </a:prstGeom>
          <a:noFill/>
          <a:ln w="38100" algn="ctr">
            <a:solidFill>
              <a:srgbClr val="FF9933"/>
            </a:solidFill>
            <a:round/>
            <a:headEnd type="none" w="med" len="med"/>
            <a:tailEnd type="oval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sp>
        <p:nvSpPr>
          <p:cNvPr id="22" name="コンテンツ プレースホルダ 2"/>
          <p:cNvSpPr txBox="1">
            <a:spLocks/>
          </p:cNvSpPr>
          <p:nvPr/>
        </p:nvSpPr>
        <p:spPr bwMode="auto">
          <a:xfrm>
            <a:off x="4572000" y="1428750"/>
            <a:ext cx="4429125" cy="2571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  <a:buClr>
                <a:srgbClr val="666699"/>
              </a:buClr>
              <a:buFontTx/>
              <a:buChar char="•"/>
              <a:defRPr/>
            </a:pPr>
            <a:endParaRPr lang="en-US" altLang="ja-JP" sz="3200" kern="0" dirty="0">
              <a:ea typeface="+mn-ea"/>
            </a:endParaRPr>
          </a:p>
          <a:p>
            <a:pPr marL="342900" indent="-342900" eaLnBrk="0" hangingPunct="0">
              <a:spcBef>
                <a:spcPct val="20000"/>
              </a:spcBef>
              <a:buClr>
                <a:srgbClr val="666699"/>
              </a:buClr>
              <a:defRPr/>
            </a:pPr>
            <a:endParaRPr lang="en-US" altLang="ja-JP" sz="3200" kern="0" dirty="0">
              <a:solidFill>
                <a:srgbClr val="00B050"/>
              </a:solidFill>
              <a:ea typeface="+mn-ea"/>
            </a:endParaRPr>
          </a:p>
          <a:p>
            <a:pPr marL="342900" indent="-342900" eaLnBrk="0" hangingPunct="0">
              <a:spcBef>
                <a:spcPct val="20000"/>
              </a:spcBef>
              <a:buClr>
                <a:srgbClr val="666699"/>
              </a:buClr>
              <a:defRPr/>
            </a:pPr>
            <a:r>
              <a:rPr lang="en-US" altLang="ja-JP" sz="3200" kern="0" dirty="0">
                <a:solidFill>
                  <a:srgbClr val="00B050"/>
                </a:solidFill>
                <a:ea typeface="+mn-ea"/>
              </a:rPr>
              <a:t>	</a:t>
            </a:r>
            <a:r>
              <a:rPr lang="ja-JP" altLang="en-US" sz="3200" kern="0" dirty="0">
                <a:solidFill>
                  <a:srgbClr val="00B050"/>
                </a:solidFill>
                <a:ea typeface="+mn-ea"/>
              </a:rPr>
              <a:t>遷移性レベル</a:t>
            </a:r>
            <a:endParaRPr lang="en-US" altLang="ja-JP" sz="3200" kern="0" dirty="0">
              <a:solidFill>
                <a:srgbClr val="00B050"/>
              </a:solidFill>
              <a:ea typeface="+mn-ea"/>
            </a:endParaRPr>
          </a:p>
          <a:p>
            <a:pPr marL="1143000" lvl="2" indent="-228600" eaLnBrk="0" hangingPunct="0">
              <a:spcBef>
                <a:spcPct val="20000"/>
              </a:spcBef>
              <a:buClr>
                <a:srgbClr val="3333CC"/>
              </a:buClr>
              <a:defRPr/>
            </a:pPr>
            <a:r>
              <a:rPr lang="en-US" altLang="ja-JP" sz="2800" kern="0" dirty="0">
                <a:ea typeface="+mn-ea"/>
                <a:sym typeface="Wingdings" pitchFamily="2" charset="2"/>
              </a:rPr>
              <a:t> </a:t>
            </a:r>
            <a:r>
              <a:rPr lang="ja-JP" altLang="en-US" sz="2800" kern="0" dirty="0">
                <a:ea typeface="+mn-ea"/>
                <a:sym typeface="Wingdings" pitchFamily="2" charset="2"/>
              </a:rPr>
              <a:t>場所</a:t>
            </a:r>
            <a:r>
              <a:rPr lang="ja-JP" altLang="en-US" sz="2800" kern="0" dirty="0">
                <a:ea typeface="+mn-ea"/>
              </a:rPr>
              <a:t>による</a:t>
            </a:r>
            <a:r>
              <a:rPr lang="en-US" altLang="ja-JP" sz="2800" kern="0" dirty="0">
                <a:ea typeface="+mn-ea"/>
              </a:rPr>
              <a:t/>
            </a:r>
            <a:br>
              <a:rPr lang="en-US" altLang="ja-JP" sz="2800" kern="0" dirty="0">
                <a:ea typeface="+mn-ea"/>
              </a:rPr>
            </a:br>
            <a:r>
              <a:rPr lang="en-US" altLang="ja-JP" sz="2800" kern="0" dirty="0">
                <a:ea typeface="+mn-ea"/>
              </a:rPr>
              <a:t>  </a:t>
            </a:r>
            <a:r>
              <a:rPr lang="ja-JP" altLang="en-US" sz="2800" kern="0" dirty="0">
                <a:ea typeface="+mn-ea"/>
              </a:rPr>
              <a:t>内容の変化</a:t>
            </a:r>
          </a:p>
          <a:p>
            <a:pPr marL="342900" indent="-342900" eaLnBrk="0" hangingPunct="0">
              <a:spcBef>
                <a:spcPct val="20000"/>
              </a:spcBef>
              <a:buClr>
                <a:srgbClr val="666699"/>
              </a:buClr>
              <a:buFontTx/>
              <a:buChar char="•"/>
              <a:defRPr/>
            </a:pPr>
            <a:endParaRPr lang="en-US" altLang="ja-JP" sz="3200" kern="0" dirty="0">
              <a:ea typeface="+mn-ea"/>
            </a:endParaRPr>
          </a:p>
        </p:txBody>
      </p:sp>
      <p:sp>
        <p:nvSpPr>
          <p:cNvPr id="13331" name="テキスト ボックス 45"/>
          <p:cNvSpPr txBox="1">
            <a:spLocks noChangeArrowheads="1"/>
          </p:cNvSpPr>
          <p:nvPr/>
        </p:nvSpPr>
        <p:spPr bwMode="auto">
          <a:xfrm>
            <a:off x="7467600" y="5049838"/>
            <a:ext cx="609600" cy="522287"/>
          </a:xfrm>
          <a:prstGeom prst="rect">
            <a:avLst/>
          </a:prstGeom>
          <a:solidFill>
            <a:schemeClr val="bg1"/>
          </a:solidFill>
          <a:ln w="38100" cap="rnd">
            <a:solidFill>
              <a:srgbClr val="FF9933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/>
          <a:p>
            <a:pPr algn="ctr">
              <a:defRPr/>
            </a:pPr>
            <a:r>
              <a:rPr lang="en-US" altLang="ja-JP" sz="2800" b="1">
                <a:solidFill>
                  <a:srgbClr val="000000"/>
                </a:solidFill>
              </a:rPr>
              <a:t>b</a:t>
            </a:r>
            <a:endParaRPr lang="ja-JP" altLang="en-US" sz="2800" b="1">
              <a:solidFill>
                <a:srgbClr val="000000"/>
              </a:solidFill>
            </a:endParaRPr>
          </a:p>
        </p:txBody>
      </p:sp>
      <p:sp>
        <p:nvSpPr>
          <p:cNvPr id="13332" name="テキスト ボックス 44"/>
          <p:cNvSpPr txBox="1">
            <a:spLocks noChangeArrowheads="1"/>
          </p:cNvSpPr>
          <p:nvPr/>
        </p:nvSpPr>
        <p:spPr bwMode="auto">
          <a:xfrm>
            <a:off x="7458075" y="4395788"/>
            <a:ext cx="609600" cy="522287"/>
          </a:xfrm>
          <a:prstGeom prst="rect">
            <a:avLst/>
          </a:prstGeom>
          <a:solidFill>
            <a:schemeClr val="bg1"/>
          </a:solidFill>
          <a:ln w="38100" cap="rnd">
            <a:solidFill>
              <a:srgbClr val="FF9933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/>
          <a:p>
            <a:pPr algn="ctr">
              <a:defRPr/>
            </a:pPr>
            <a:r>
              <a:rPr lang="en-US" altLang="ja-JP" sz="2800" b="1" dirty="0">
                <a:solidFill>
                  <a:srgbClr val="000000"/>
                </a:solidFill>
              </a:rPr>
              <a:t>a</a:t>
            </a:r>
            <a:endParaRPr lang="ja-JP" altLang="en-US" sz="2800" b="1" dirty="0">
              <a:solidFill>
                <a:srgbClr val="000000"/>
              </a:solidFill>
            </a:endParaRPr>
          </a:p>
        </p:txBody>
      </p:sp>
      <p:sp>
        <p:nvSpPr>
          <p:cNvPr id="13333" name="テキスト ボックス 46"/>
          <p:cNvSpPr txBox="1">
            <a:spLocks noChangeArrowheads="1"/>
          </p:cNvSpPr>
          <p:nvPr/>
        </p:nvSpPr>
        <p:spPr bwMode="auto">
          <a:xfrm>
            <a:off x="7467600" y="5715000"/>
            <a:ext cx="609600" cy="523875"/>
          </a:xfrm>
          <a:prstGeom prst="rect">
            <a:avLst/>
          </a:prstGeom>
          <a:solidFill>
            <a:schemeClr val="bg1"/>
          </a:solidFill>
          <a:ln w="38100" cap="rnd">
            <a:solidFill>
              <a:srgbClr val="FF9933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/>
          <a:p>
            <a:pPr algn="ctr">
              <a:defRPr/>
            </a:pPr>
            <a:r>
              <a:rPr lang="en-US" altLang="ja-JP" sz="2800" b="1">
                <a:solidFill>
                  <a:srgbClr val="000000"/>
                </a:solidFill>
              </a:rPr>
              <a:t>c</a:t>
            </a:r>
            <a:endParaRPr lang="ja-JP" altLang="en-US" sz="2800" b="1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95" name="正方形/長方形 55"/>
          <p:cNvSpPr>
            <a:spLocks noChangeArrowheads="1"/>
          </p:cNvSpPr>
          <p:nvPr/>
        </p:nvSpPr>
        <p:spPr bwMode="auto">
          <a:xfrm>
            <a:off x="1479550" y="2532063"/>
            <a:ext cx="2308225" cy="2725737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 algn="ctr">
            <a:solidFill>
              <a:srgbClr val="FFC000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>
              <a:defRPr/>
            </a:pPr>
            <a:endParaRPr kumimoji="0" lang="ja-JP" altLang="en-US" dirty="0">
              <a:ea typeface="ＭＳ Ｐゴシック" charset="-128"/>
            </a:endParaRPr>
          </a:p>
        </p:txBody>
      </p:sp>
      <p:sp>
        <p:nvSpPr>
          <p:cNvPr id="15385" name="正方形/長方形 56"/>
          <p:cNvSpPr>
            <a:spLocks noChangeArrowheads="1"/>
          </p:cNvSpPr>
          <p:nvPr/>
        </p:nvSpPr>
        <p:spPr bwMode="auto">
          <a:xfrm>
            <a:off x="3962400" y="2514600"/>
            <a:ext cx="2308225" cy="2724150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 algn="ctr">
            <a:solidFill>
              <a:srgbClr val="FFC000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>
              <a:defRPr/>
            </a:pPr>
            <a:endParaRPr kumimoji="0" lang="ja-JP" altLang="en-US" dirty="0">
              <a:ea typeface="ＭＳ Ｐゴシック" charset="-128"/>
            </a:endParaRPr>
          </a:p>
        </p:txBody>
      </p:sp>
      <p:sp>
        <p:nvSpPr>
          <p:cNvPr id="15375" name="正方形/長方形 57"/>
          <p:cNvSpPr>
            <a:spLocks noChangeArrowheads="1"/>
          </p:cNvSpPr>
          <p:nvPr/>
        </p:nvSpPr>
        <p:spPr bwMode="auto">
          <a:xfrm>
            <a:off x="6400800" y="2514600"/>
            <a:ext cx="2308225" cy="2724150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 algn="ctr">
            <a:solidFill>
              <a:srgbClr val="FFC000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>
              <a:defRPr/>
            </a:pPr>
            <a:endParaRPr kumimoji="0" lang="ja-JP" altLang="en-US" dirty="0">
              <a:ea typeface="ＭＳ Ｐゴシック" charset="-128"/>
            </a:endParaRPr>
          </a:p>
        </p:txBody>
      </p:sp>
      <p:sp>
        <p:nvSpPr>
          <p:cNvPr id="14341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ja-JP" altLang="en-US" smtClean="0">
                <a:solidFill>
                  <a:srgbClr val="0070C0"/>
                </a:solidFill>
              </a:rPr>
              <a:t>異方性レベル</a:t>
            </a:r>
          </a:p>
        </p:txBody>
      </p:sp>
      <p:sp>
        <p:nvSpPr>
          <p:cNvPr id="14342" name="コンテンツ プレースホルダ 28"/>
          <p:cNvSpPr>
            <a:spLocks noGrp="1"/>
          </p:cNvSpPr>
          <p:nvPr>
            <p:ph idx="1"/>
          </p:nvPr>
        </p:nvSpPr>
        <p:spPr>
          <a:xfrm>
            <a:off x="304800" y="1798638"/>
            <a:ext cx="8415338" cy="715962"/>
          </a:xfrm>
        </p:spPr>
        <p:txBody>
          <a:bodyPr/>
          <a:lstStyle/>
          <a:p>
            <a:r>
              <a:rPr lang="ja-JP" altLang="en-US" smtClean="0"/>
              <a:t>方向による見え方の違い</a:t>
            </a:r>
          </a:p>
        </p:txBody>
      </p:sp>
      <p:sp>
        <p:nvSpPr>
          <p:cNvPr id="14343" name="テキスト ボックス 3"/>
          <p:cNvSpPr txBox="1">
            <a:spLocks noChangeArrowheads="1"/>
          </p:cNvSpPr>
          <p:nvPr/>
        </p:nvSpPr>
        <p:spPr bwMode="auto">
          <a:xfrm>
            <a:off x="1752600" y="2532063"/>
            <a:ext cx="18288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algn="ctr" eaLnBrk="1" hangingPunct="1"/>
            <a:r>
              <a:rPr lang="ja-JP" altLang="en-US" sz="2800" b="1"/>
              <a:t>レベル</a:t>
            </a:r>
            <a:r>
              <a:rPr lang="en-US" altLang="ja-JP" sz="2800" b="1"/>
              <a:t> 0</a:t>
            </a:r>
            <a:endParaRPr lang="ja-JP" altLang="en-US" sz="2800" b="1"/>
          </a:p>
        </p:txBody>
      </p:sp>
      <p:sp>
        <p:nvSpPr>
          <p:cNvPr id="14344" name="テキスト ボックス 4"/>
          <p:cNvSpPr txBox="1">
            <a:spLocks noChangeArrowheads="1"/>
          </p:cNvSpPr>
          <p:nvPr/>
        </p:nvSpPr>
        <p:spPr bwMode="auto">
          <a:xfrm>
            <a:off x="4191000" y="2532063"/>
            <a:ext cx="18288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algn="ctr" eaLnBrk="1" hangingPunct="1"/>
            <a:r>
              <a:rPr lang="ja-JP" altLang="en-US" sz="2800" b="1"/>
              <a:t>レベル</a:t>
            </a:r>
            <a:r>
              <a:rPr lang="en-US" altLang="ja-JP" sz="2800" b="1"/>
              <a:t> 1</a:t>
            </a:r>
            <a:endParaRPr lang="ja-JP" altLang="en-US" sz="2800" b="1"/>
          </a:p>
        </p:txBody>
      </p:sp>
      <p:sp>
        <p:nvSpPr>
          <p:cNvPr id="14345" name="テキスト ボックス 5"/>
          <p:cNvSpPr txBox="1">
            <a:spLocks noChangeArrowheads="1"/>
          </p:cNvSpPr>
          <p:nvPr/>
        </p:nvSpPr>
        <p:spPr bwMode="auto">
          <a:xfrm>
            <a:off x="6629400" y="2532063"/>
            <a:ext cx="18288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algn="ctr" eaLnBrk="1" hangingPunct="1"/>
            <a:r>
              <a:rPr lang="ja-JP" altLang="en-US" sz="2800" b="1"/>
              <a:t>レベル</a:t>
            </a:r>
            <a:r>
              <a:rPr lang="en-US" altLang="ja-JP" sz="2800" b="1"/>
              <a:t> 2</a:t>
            </a:r>
            <a:endParaRPr lang="ja-JP" altLang="en-US" sz="2800" b="1"/>
          </a:p>
        </p:txBody>
      </p:sp>
      <p:pic>
        <p:nvPicPr>
          <p:cNvPr id="14346" name="Picture 328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5575" y="3124200"/>
            <a:ext cx="1965325" cy="1997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7" name="Picture 329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3124200"/>
            <a:ext cx="2041525" cy="2112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8" name="Picture 330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3124200"/>
            <a:ext cx="1951038" cy="2009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49" name="テキスト ボックス 52"/>
          <p:cNvSpPr txBox="1">
            <a:spLocks noChangeArrowheads="1"/>
          </p:cNvSpPr>
          <p:nvPr/>
        </p:nvSpPr>
        <p:spPr bwMode="auto">
          <a:xfrm>
            <a:off x="1546225" y="5334000"/>
            <a:ext cx="20351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algn="ctr" eaLnBrk="1" hangingPunct="1">
              <a:buClr>
                <a:schemeClr val="accent2"/>
              </a:buClr>
            </a:pPr>
            <a:r>
              <a:rPr lang="en-US" altLang="ja-JP" sz="2800" b="1"/>
              <a:t>–</a:t>
            </a:r>
          </a:p>
        </p:txBody>
      </p:sp>
      <p:sp>
        <p:nvSpPr>
          <p:cNvPr id="14350" name="テキスト ボックス 53"/>
          <p:cNvSpPr txBox="1">
            <a:spLocks noChangeArrowheads="1"/>
          </p:cNvSpPr>
          <p:nvPr/>
        </p:nvSpPr>
        <p:spPr bwMode="auto">
          <a:xfrm>
            <a:off x="4016375" y="5334000"/>
            <a:ext cx="22098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algn="ctr" eaLnBrk="1" hangingPunct="1">
              <a:buClr>
                <a:schemeClr val="accent2"/>
              </a:buClr>
            </a:pPr>
            <a:r>
              <a:rPr lang="en-US" altLang="ja-JP" sz="2800" b="1"/>
              <a:t>3D </a:t>
            </a:r>
            <a:r>
              <a:rPr lang="ja-JP" altLang="en-US" sz="2800" b="1"/>
              <a:t>ベクトル</a:t>
            </a:r>
          </a:p>
        </p:txBody>
      </p:sp>
      <p:sp>
        <p:nvSpPr>
          <p:cNvPr id="14351" name="テキスト ボックス 54"/>
          <p:cNvSpPr txBox="1">
            <a:spLocks noChangeArrowheads="1"/>
          </p:cNvSpPr>
          <p:nvPr/>
        </p:nvSpPr>
        <p:spPr bwMode="auto">
          <a:xfrm>
            <a:off x="6477000" y="5334000"/>
            <a:ext cx="22098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algn="ctr" eaLnBrk="1" hangingPunct="1">
              <a:buClr>
                <a:schemeClr val="accent2"/>
              </a:buClr>
            </a:pPr>
            <a:r>
              <a:rPr lang="en-US" altLang="ja-JP" sz="2800" b="1"/>
              <a:t>3D </a:t>
            </a:r>
            <a:r>
              <a:rPr lang="ja-JP" altLang="en-US" sz="2800" b="1"/>
              <a:t>テンソル</a:t>
            </a:r>
          </a:p>
        </p:txBody>
      </p:sp>
      <p:grpSp>
        <p:nvGrpSpPr>
          <p:cNvPr id="2" name="グループ化 47"/>
          <p:cNvGrpSpPr>
            <a:grpSpLocks/>
          </p:cNvGrpSpPr>
          <p:nvPr/>
        </p:nvGrpSpPr>
        <p:grpSpPr bwMode="auto">
          <a:xfrm>
            <a:off x="5486400" y="2947988"/>
            <a:ext cx="990600" cy="2309812"/>
            <a:chOff x="5029200" y="2380461"/>
            <a:chExt cx="990600" cy="2309020"/>
          </a:xfrm>
        </p:grpSpPr>
        <p:cxnSp>
          <p:nvCxnSpPr>
            <p:cNvPr id="14372" name="直線矢印コネクタ 42"/>
            <p:cNvCxnSpPr>
              <a:cxnSpLocks noChangeShapeType="1"/>
            </p:cNvCxnSpPr>
            <p:nvPr/>
          </p:nvCxnSpPr>
          <p:spPr bwMode="auto">
            <a:xfrm rot="5400000" flipH="1" flipV="1">
              <a:off x="4714081" y="3229774"/>
              <a:ext cx="1700214" cy="1588"/>
            </a:xfrm>
            <a:prstGeom prst="straightConnector1">
              <a:avLst/>
            </a:prstGeom>
            <a:noFill/>
            <a:ln w="76200" algn="ctr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4373" name="テキスト ボックス 44"/>
            <p:cNvSpPr txBox="1">
              <a:spLocks noChangeArrowheads="1"/>
            </p:cNvSpPr>
            <p:nvPr/>
          </p:nvSpPr>
          <p:spPr bwMode="auto">
            <a:xfrm>
              <a:off x="5029200" y="4166261"/>
              <a:ext cx="990600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pitchFamily="50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pitchFamily="50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pitchFamily="50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pitchFamily="50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pitchFamily="50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pitchFamily="50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pitchFamily="50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pitchFamily="50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pitchFamily="50" charset="-128"/>
                </a:defRPr>
              </a:lvl9pPr>
            </a:lstStyle>
            <a:p>
              <a:pPr algn="ctr" eaLnBrk="1" hangingPunct="1"/>
              <a:r>
                <a:rPr lang="ja-JP" altLang="en-US" sz="2800" b="1"/>
                <a:t>軸</a:t>
              </a:r>
            </a:p>
          </p:txBody>
        </p:sp>
      </p:grpSp>
      <p:sp>
        <p:nvSpPr>
          <p:cNvPr id="50" name="フリーフォーム 49"/>
          <p:cNvSpPr>
            <a:spLocks noChangeArrowheads="1"/>
          </p:cNvSpPr>
          <p:nvPr/>
        </p:nvSpPr>
        <p:spPr bwMode="auto">
          <a:xfrm>
            <a:off x="3983038" y="3173413"/>
            <a:ext cx="1933575" cy="798512"/>
          </a:xfrm>
          <a:custGeom>
            <a:avLst/>
            <a:gdLst>
              <a:gd name="T0" fmla="*/ 0 w 1932972"/>
              <a:gd name="T1" fmla="*/ 358311 h 798652"/>
              <a:gd name="T2" fmla="*/ 1253191 w 1932972"/>
              <a:gd name="T3" fmla="*/ 797532 h 798652"/>
              <a:gd name="T4" fmla="*/ 1937801 w 1932972"/>
              <a:gd name="T5" fmla="*/ 246583 h 798652"/>
              <a:gd name="T6" fmla="*/ 881875 w 1932972"/>
              <a:gd name="T7" fmla="*/ 0 h 798652"/>
              <a:gd name="T8" fmla="*/ 0 w 1932972"/>
              <a:gd name="T9" fmla="*/ 358311 h 79865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932972"/>
              <a:gd name="T16" fmla="*/ 0 h 798652"/>
              <a:gd name="T17" fmla="*/ 1932972 w 1932972"/>
              <a:gd name="T18" fmla="*/ 798652 h 79865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932972" h="798652">
                <a:moveTo>
                  <a:pt x="0" y="358815"/>
                </a:moveTo>
                <a:lnTo>
                  <a:pt x="1250066" y="798652"/>
                </a:lnTo>
                <a:lnTo>
                  <a:pt x="1932972" y="246927"/>
                </a:lnTo>
                <a:lnTo>
                  <a:pt x="879676" y="0"/>
                </a:lnTo>
                <a:lnTo>
                  <a:pt x="0" y="358815"/>
                </a:lnTo>
                <a:close/>
              </a:path>
            </a:pathLst>
          </a:custGeom>
          <a:solidFill>
            <a:srgbClr val="00FF00">
              <a:alpha val="25098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76200" algn="ctr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 anchor="ctr"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algn="ctr" eaLnBrk="1" hangingPunct="1"/>
            <a:endParaRPr lang="ja-JP" altLang="en-US"/>
          </a:p>
        </p:txBody>
      </p:sp>
      <p:sp>
        <p:nvSpPr>
          <p:cNvPr id="51" name="フリーフォーム 50"/>
          <p:cNvSpPr>
            <a:spLocks noChangeArrowheads="1"/>
          </p:cNvSpPr>
          <p:nvPr/>
        </p:nvSpPr>
        <p:spPr bwMode="auto">
          <a:xfrm>
            <a:off x="4008438" y="3521075"/>
            <a:ext cx="1227137" cy="1598613"/>
          </a:xfrm>
          <a:custGeom>
            <a:avLst/>
            <a:gdLst>
              <a:gd name="T0" fmla="*/ 208640 w 1226917"/>
              <a:gd name="T1" fmla="*/ 1060218 h 1597305"/>
              <a:gd name="T2" fmla="*/ 1159132 w 1226917"/>
              <a:gd name="T3" fmla="*/ 1607798 h 1597305"/>
              <a:gd name="T4" fmla="*/ 1228677 w 1226917"/>
              <a:gd name="T5" fmla="*/ 469913 h 1597305"/>
              <a:gd name="T6" fmla="*/ 0 w 1226917"/>
              <a:gd name="T7" fmla="*/ 0 h 1597305"/>
              <a:gd name="T8" fmla="*/ 208640 w 1226917"/>
              <a:gd name="T9" fmla="*/ 1060218 h 159730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26917"/>
              <a:gd name="T16" fmla="*/ 0 h 1597305"/>
              <a:gd name="T17" fmla="*/ 1226917 w 1226917"/>
              <a:gd name="T18" fmla="*/ 1597305 h 159730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226917" h="1597305">
                <a:moveTo>
                  <a:pt x="208344" y="1053296"/>
                </a:moveTo>
                <a:lnTo>
                  <a:pt x="1157468" y="1597305"/>
                </a:lnTo>
                <a:lnTo>
                  <a:pt x="1226917" y="466846"/>
                </a:lnTo>
                <a:lnTo>
                  <a:pt x="0" y="0"/>
                </a:lnTo>
                <a:lnTo>
                  <a:pt x="208344" y="1053296"/>
                </a:lnTo>
                <a:close/>
              </a:path>
            </a:pathLst>
          </a:custGeom>
          <a:solidFill>
            <a:srgbClr val="00FF00">
              <a:alpha val="25098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76200" algn="ctr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 anchor="ctr"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algn="ctr" eaLnBrk="1" hangingPunct="1"/>
            <a:endParaRPr lang="ja-JP" altLang="en-US"/>
          </a:p>
        </p:txBody>
      </p:sp>
      <p:sp>
        <p:nvSpPr>
          <p:cNvPr id="52" name="フリーフォーム 51"/>
          <p:cNvSpPr>
            <a:spLocks noChangeArrowheads="1"/>
          </p:cNvSpPr>
          <p:nvPr/>
        </p:nvSpPr>
        <p:spPr bwMode="auto">
          <a:xfrm>
            <a:off x="6642100" y="3186113"/>
            <a:ext cx="1800225" cy="806450"/>
          </a:xfrm>
          <a:custGeom>
            <a:avLst/>
            <a:gdLst>
              <a:gd name="T0" fmla="*/ 0 w 1799301"/>
              <a:gd name="T1" fmla="*/ 374962 h 806128"/>
              <a:gd name="T2" fmla="*/ 1186609 w 1799301"/>
              <a:gd name="T3" fmla="*/ 808708 h 806128"/>
              <a:gd name="T4" fmla="*/ 1806705 w 1799301"/>
              <a:gd name="T5" fmla="*/ 259327 h 806128"/>
              <a:gd name="T6" fmla="*/ 795565 w 1799301"/>
              <a:gd name="T7" fmla="*/ 0 h 806128"/>
              <a:gd name="T8" fmla="*/ 0 w 1799301"/>
              <a:gd name="T9" fmla="*/ 374962 h 80612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799301"/>
              <a:gd name="T16" fmla="*/ 0 h 806128"/>
              <a:gd name="T17" fmla="*/ 1799301 w 1799301"/>
              <a:gd name="T18" fmla="*/ 806128 h 80612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799301" h="806128">
                <a:moveTo>
                  <a:pt x="0" y="373766"/>
                </a:moveTo>
                <a:lnTo>
                  <a:pt x="1181744" y="806128"/>
                </a:lnTo>
                <a:lnTo>
                  <a:pt x="1799301" y="258502"/>
                </a:lnTo>
                <a:lnTo>
                  <a:pt x="792304" y="0"/>
                </a:lnTo>
                <a:lnTo>
                  <a:pt x="0" y="373766"/>
                </a:lnTo>
                <a:close/>
              </a:path>
            </a:pathLst>
          </a:custGeom>
          <a:solidFill>
            <a:srgbClr val="00FF00">
              <a:alpha val="25098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76200" algn="ctr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 anchor="ctr"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algn="ctr" eaLnBrk="1" hangingPunct="1"/>
            <a:endParaRPr lang="ja-JP" altLang="en-US"/>
          </a:p>
        </p:txBody>
      </p:sp>
      <p:sp>
        <p:nvSpPr>
          <p:cNvPr id="53" name="フリーフォーム 52"/>
          <p:cNvSpPr>
            <a:spLocks noChangeArrowheads="1"/>
          </p:cNvSpPr>
          <p:nvPr/>
        </p:nvSpPr>
        <p:spPr bwMode="auto">
          <a:xfrm>
            <a:off x="6650038" y="3570288"/>
            <a:ext cx="1189037" cy="1501775"/>
          </a:xfrm>
          <a:custGeom>
            <a:avLst/>
            <a:gdLst>
              <a:gd name="T0" fmla="*/ 164050 w 1189621"/>
              <a:gd name="T1" fmla="*/ 1016515 h 1501412"/>
              <a:gd name="T2" fmla="*/ 1109456 w 1189621"/>
              <a:gd name="T3" fmla="*/ 1504318 h 1501412"/>
              <a:gd name="T4" fmla="*/ 1184957 w 1189621"/>
              <a:gd name="T5" fmla="*/ 428934 h 1501412"/>
              <a:gd name="T6" fmla="*/ 0 w 1189621"/>
              <a:gd name="T7" fmla="*/ 0 h 1501412"/>
              <a:gd name="T8" fmla="*/ 164050 w 1189621"/>
              <a:gd name="T9" fmla="*/ 1016515 h 150141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189621"/>
              <a:gd name="T16" fmla="*/ 0 h 1501412"/>
              <a:gd name="T17" fmla="*/ 1189621 w 1189621"/>
              <a:gd name="T18" fmla="*/ 1501412 h 150141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189621" h="1501412">
                <a:moveTo>
                  <a:pt x="164698" y="1014553"/>
                </a:moveTo>
                <a:lnTo>
                  <a:pt x="1113822" y="1501412"/>
                </a:lnTo>
                <a:lnTo>
                  <a:pt x="1189621" y="428103"/>
                </a:lnTo>
                <a:lnTo>
                  <a:pt x="0" y="0"/>
                </a:lnTo>
                <a:lnTo>
                  <a:pt x="164698" y="1014553"/>
                </a:lnTo>
                <a:close/>
              </a:path>
            </a:pathLst>
          </a:custGeom>
          <a:solidFill>
            <a:srgbClr val="00FF00">
              <a:alpha val="25098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76200" algn="ctr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 anchor="ctr"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algn="ctr" eaLnBrk="1" hangingPunct="1"/>
            <a:endParaRPr lang="ja-JP" altLang="en-US"/>
          </a:p>
        </p:txBody>
      </p:sp>
      <p:sp>
        <p:nvSpPr>
          <p:cNvPr id="54" name="フリーフォーム 53"/>
          <p:cNvSpPr>
            <a:spLocks noChangeArrowheads="1"/>
          </p:cNvSpPr>
          <p:nvPr/>
        </p:nvSpPr>
        <p:spPr bwMode="auto">
          <a:xfrm>
            <a:off x="7747000" y="3438525"/>
            <a:ext cx="695325" cy="1635125"/>
          </a:xfrm>
          <a:custGeom>
            <a:avLst/>
            <a:gdLst>
              <a:gd name="T0" fmla="*/ 0 w 694723"/>
              <a:gd name="T1" fmla="*/ 1641616 h 1634200"/>
              <a:gd name="T2" fmla="*/ 495344 w 694723"/>
              <a:gd name="T3" fmla="*/ 963360 h 1634200"/>
              <a:gd name="T4" fmla="*/ 699555 w 694723"/>
              <a:gd name="T5" fmla="*/ 0 h 1634200"/>
              <a:gd name="T6" fmla="*/ 89924 w 694723"/>
              <a:gd name="T7" fmla="*/ 571428 h 1634200"/>
              <a:gd name="T8" fmla="*/ 0 w 694723"/>
              <a:gd name="T9" fmla="*/ 1641616 h 16342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94723"/>
              <a:gd name="T16" fmla="*/ 0 h 1634200"/>
              <a:gd name="T17" fmla="*/ 694723 w 694723"/>
              <a:gd name="T18" fmla="*/ 1634200 h 16342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94723" h="1634200">
                <a:moveTo>
                  <a:pt x="0" y="1634200"/>
                </a:moveTo>
                <a:lnTo>
                  <a:pt x="491924" y="959009"/>
                </a:lnTo>
                <a:lnTo>
                  <a:pt x="694723" y="0"/>
                </a:lnTo>
                <a:lnTo>
                  <a:pt x="89302" y="568847"/>
                </a:lnTo>
                <a:lnTo>
                  <a:pt x="0" y="1634200"/>
                </a:lnTo>
                <a:close/>
              </a:path>
            </a:pathLst>
          </a:custGeom>
          <a:solidFill>
            <a:srgbClr val="00FF00">
              <a:alpha val="25098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76200" algn="ctr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 anchor="ctr"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algn="ctr" eaLnBrk="1" hangingPunct="1"/>
            <a:endParaRPr lang="ja-JP" altLang="en-US"/>
          </a:p>
        </p:txBody>
      </p:sp>
      <p:sp>
        <p:nvSpPr>
          <p:cNvPr id="14358" name="テキスト ボックス 55"/>
          <p:cNvSpPr txBox="1">
            <a:spLocks noChangeArrowheads="1"/>
          </p:cNvSpPr>
          <p:nvPr/>
        </p:nvSpPr>
        <p:spPr bwMode="auto">
          <a:xfrm>
            <a:off x="0" y="5334000"/>
            <a:ext cx="12509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ja-JP" altLang="en-US" sz="2800"/>
              <a:t>並べ方</a:t>
            </a:r>
          </a:p>
        </p:txBody>
      </p:sp>
      <p:sp>
        <p:nvSpPr>
          <p:cNvPr id="14359" name="テキスト ボックス 56"/>
          <p:cNvSpPr txBox="1">
            <a:spLocks noChangeArrowheads="1"/>
          </p:cNvSpPr>
          <p:nvPr/>
        </p:nvSpPr>
        <p:spPr bwMode="auto">
          <a:xfrm>
            <a:off x="76200" y="3633788"/>
            <a:ext cx="13271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ja-JP" altLang="en-US" sz="2800"/>
              <a:t>レベル</a:t>
            </a:r>
          </a:p>
        </p:txBody>
      </p:sp>
      <p:cxnSp>
        <p:nvCxnSpPr>
          <p:cNvPr id="14360" name="直線コネクタ 58"/>
          <p:cNvCxnSpPr>
            <a:cxnSpLocks noChangeShapeType="1"/>
          </p:cNvCxnSpPr>
          <p:nvPr/>
        </p:nvCxnSpPr>
        <p:spPr bwMode="auto">
          <a:xfrm rot="5400000">
            <a:off x="-449262" y="4275138"/>
            <a:ext cx="3487737" cy="1587"/>
          </a:xfrm>
          <a:prstGeom prst="line">
            <a:avLst/>
          </a:prstGeom>
          <a:noFill/>
          <a:ln w="1905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361" name="直線コネクタ 59"/>
          <p:cNvCxnSpPr>
            <a:cxnSpLocks noChangeShapeType="1"/>
          </p:cNvCxnSpPr>
          <p:nvPr/>
        </p:nvCxnSpPr>
        <p:spPr bwMode="auto">
          <a:xfrm>
            <a:off x="457200" y="5334000"/>
            <a:ext cx="8250238" cy="1588"/>
          </a:xfrm>
          <a:prstGeom prst="line">
            <a:avLst/>
          </a:prstGeom>
          <a:noFill/>
          <a:ln w="1905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362" name="直線コネクタ 65"/>
          <p:cNvCxnSpPr>
            <a:cxnSpLocks noChangeShapeType="1"/>
          </p:cNvCxnSpPr>
          <p:nvPr/>
        </p:nvCxnSpPr>
        <p:spPr bwMode="auto">
          <a:xfrm rot="5400000">
            <a:off x="2141538" y="4275138"/>
            <a:ext cx="3487737" cy="1587"/>
          </a:xfrm>
          <a:prstGeom prst="line">
            <a:avLst/>
          </a:prstGeom>
          <a:noFill/>
          <a:ln w="6350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363" name="直線コネクタ 66"/>
          <p:cNvCxnSpPr>
            <a:cxnSpLocks noChangeShapeType="1"/>
          </p:cNvCxnSpPr>
          <p:nvPr/>
        </p:nvCxnSpPr>
        <p:spPr bwMode="auto">
          <a:xfrm rot="5400000">
            <a:off x="4579938" y="4275138"/>
            <a:ext cx="3487737" cy="1587"/>
          </a:xfrm>
          <a:prstGeom prst="line">
            <a:avLst/>
          </a:prstGeom>
          <a:noFill/>
          <a:ln w="6350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14364" name="グループ化 29"/>
          <p:cNvGrpSpPr>
            <a:grpSpLocks/>
          </p:cNvGrpSpPr>
          <p:nvPr/>
        </p:nvGrpSpPr>
        <p:grpSpPr bwMode="auto">
          <a:xfrm>
            <a:off x="5872163" y="71438"/>
            <a:ext cx="3200400" cy="1579562"/>
            <a:chOff x="1066800" y="4495800"/>
            <a:chExt cx="3200400" cy="1579563"/>
          </a:xfrm>
        </p:grpSpPr>
        <p:sp>
          <p:nvSpPr>
            <p:cNvPr id="14365" name="直方体 4"/>
            <p:cNvSpPr>
              <a:spLocks noChangeArrowheads="1"/>
            </p:cNvSpPr>
            <p:nvPr/>
          </p:nvSpPr>
          <p:spPr bwMode="auto">
            <a:xfrm>
              <a:off x="1981200" y="4867275"/>
              <a:ext cx="1066800" cy="1066800"/>
            </a:xfrm>
            <a:prstGeom prst="cube">
              <a:avLst>
                <a:gd name="adj" fmla="val 28574"/>
              </a:avLst>
            </a:prstGeom>
            <a:solidFill>
              <a:schemeClr val="accent1"/>
            </a:solidFill>
            <a:ln w="19050" algn="ctr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pitchFamily="50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pitchFamily="50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pitchFamily="50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pitchFamily="50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pitchFamily="50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pitchFamily="50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pitchFamily="50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pitchFamily="50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pitchFamily="50" charset="-128"/>
                </a:defRPr>
              </a:lvl9pPr>
            </a:lstStyle>
            <a:p>
              <a:pPr eaLnBrk="1" hangingPunct="1"/>
              <a:endParaRPr kumimoji="0" lang="ja-JP" altLang="en-US"/>
            </a:p>
          </p:txBody>
        </p:sp>
        <p:cxnSp>
          <p:nvCxnSpPr>
            <p:cNvPr id="32" name="直線矢印コネクタ 31"/>
            <p:cNvCxnSpPr>
              <a:stCxn id="14370" idx="3"/>
            </p:cNvCxnSpPr>
            <p:nvPr/>
          </p:nvCxnSpPr>
          <p:spPr bwMode="auto">
            <a:xfrm flipV="1">
              <a:off x="1676400" y="5553076"/>
              <a:ext cx="609600" cy="260350"/>
            </a:xfrm>
            <a:prstGeom prst="straightConnector1">
              <a:avLst/>
            </a:prstGeom>
            <a:noFill/>
            <a:ln w="38100" algn="ctr">
              <a:solidFill>
                <a:srgbClr val="FF9933"/>
              </a:solidFill>
              <a:round/>
              <a:headEnd type="none" w="med" len="med"/>
              <a:tailEnd type="oval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33" name="直線矢印コネクタ 32"/>
            <p:cNvCxnSpPr>
              <a:stCxn id="14369" idx="3"/>
            </p:cNvCxnSpPr>
            <p:nvPr/>
          </p:nvCxnSpPr>
          <p:spPr bwMode="auto">
            <a:xfrm>
              <a:off x="1905000" y="4757737"/>
              <a:ext cx="533400" cy="271463"/>
            </a:xfrm>
            <a:prstGeom prst="straightConnector1">
              <a:avLst/>
            </a:prstGeom>
            <a:noFill/>
            <a:ln w="38100" algn="ctr">
              <a:solidFill>
                <a:srgbClr val="FF9933"/>
              </a:solidFill>
              <a:round/>
              <a:headEnd type="none" w="med" len="med"/>
              <a:tailEnd type="oval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34" name="直線矢印コネクタ 33"/>
            <p:cNvCxnSpPr>
              <a:stCxn id="14371" idx="1"/>
            </p:cNvCxnSpPr>
            <p:nvPr/>
          </p:nvCxnSpPr>
          <p:spPr bwMode="auto">
            <a:xfrm rot="10800000">
              <a:off x="2895600" y="5376863"/>
              <a:ext cx="762000" cy="1588"/>
            </a:xfrm>
            <a:prstGeom prst="straightConnector1">
              <a:avLst/>
            </a:prstGeom>
            <a:noFill/>
            <a:ln w="38100" algn="ctr">
              <a:solidFill>
                <a:srgbClr val="FF9933"/>
              </a:solidFill>
              <a:round/>
              <a:headEnd type="none" w="med" len="med"/>
              <a:tailEnd type="oval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sp>
          <p:nvSpPr>
            <p:cNvPr id="14369" name="テキスト ボックス 15"/>
            <p:cNvSpPr txBox="1">
              <a:spLocks noChangeArrowheads="1"/>
            </p:cNvSpPr>
            <p:nvPr/>
          </p:nvSpPr>
          <p:spPr bwMode="auto">
            <a:xfrm>
              <a:off x="1295400" y="4495800"/>
              <a:ext cx="609600" cy="523875"/>
            </a:xfrm>
            <a:prstGeom prst="rect">
              <a:avLst/>
            </a:prstGeom>
            <a:solidFill>
              <a:schemeClr val="bg1"/>
            </a:solidFill>
            <a:ln w="38100" cap="rnd">
              <a:solidFill>
                <a:srgbClr val="FF9933"/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altLang="ja-JP" sz="2800" b="1" dirty="0">
                  <a:solidFill>
                    <a:srgbClr val="000000"/>
                  </a:solidFill>
                </a:rPr>
                <a:t>a</a:t>
              </a:r>
              <a:endParaRPr lang="ja-JP" altLang="en-US" sz="2800" b="1" dirty="0">
                <a:solidFill>
                  <a:srgbClr val="000000"/>
                </a:solidFill>
              </a:endParaRPr>
            </a:p>
          </p:txBody>
        </p:sp>
        <p:sp>
          <p:nvSpPr>
            <p:cNvPr id="14370" name="テキスト ボックス 16"/>
            <p:cNvSpPr txBox="1">
              <a:spLocks noChangeArrowheads="1"/>
            </p:cNvSpPr>
            <p:nvPr/>
          </p:nvSpPr>
          <p:spPr bwMode="auto">
            <a:xfrm>
              <a:off x="1066800" y="5553076"/>
              <a:ext cx="609600" cy="522287"/>
            </a:xfrm>
            <a:prstGeom prst="rect">
              <a:avLst/>
            </a:prstGeom>
            <a:solidFill>
              <a:schemeClr val="bg1"/>
            </a:solidFill>
            <a:ln w="38100" cap="rnd">
              <a:solidFill>
                <a:srgbClr val="FF9933"/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altLang="ja-JP" sz="2800" b="1">
                  <a:solidFill>
                    <a:srgbClr val="000000"/>
                  </a:solidFill>
                </a:rPr>
                <a:t>b</a:t>
              </a:r>
              <a:endParaRPr lang="ja-JP" altLang="en-US" sz="2800" b="1">
                <a:solidFill>
                  <a:srgbClr val="000000"/>
                </a:solidFill>
              </a:endParaRPr>
            </a:p>
          </p:txBody>
        </p:sp>
        <p:sp>
          <p:nvSpPr>
            <p:cNvPr id="14371" name="テキスト ボックス 17"/>
            <p:cNvSpPr txBox="1">
              <a:spLocks noChangeArrowheads="1"/>
            </p:cNvSpPr>
            <p:nvPr/>
          </p:nvSpPr>
          <p:spPr bwMode="auto">
            <a:xfrm>
              <a:off x="3657600" y="5114925"/>
              <a:ext cx="609600" cy="523875"/>
            </a:xfrm>
            <a:prstGeom prst="rect">
              <a:avLst/>
            </a:prstGeom>
            <a:solidFill>
              <a:schemeClr val="bg1"/>
            </a:solidFill>
            <a:ln w="38100" cap="rnd">
              <a:solidFill>
                <a:srgbClr val="FF9933"/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altLang="ja-JP" sz="2800" b="1" dirty="0">
                  <a:solidFill>
                    <a:srgbClr val="000000"/>
                  </a:solidFill>
                </a:rPr>
                <a:t>c</a:t>
              </a:r>
              <a:endParaRPr lang="ja-JP" altLang="en-US" sz="2800" b="1" dirty="0">
                <a:solidFill>
                  <a:srgbClr val="000000"/>
                </a:solidFill>
              </a:endParaRPr>
            </a:p>
          </p:txBody>
        </p:sp>
      </p:grp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53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5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153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95" grpId="0" animBg="1"/>
      <p:bldP spid="15395" grpId="1" animBg="1"/>
      <p:bldP spid="15385" grpId="0" animBg="1"/>
      <p:bldP spid="15385" grpId="1" animBg="1"/>
      <p:bldP spid="15375" grpId="0" animBg="1"/>
      <p:bldP spid="50" grpId="0" animBg="1"/>
      <p:bldP spid="50" grpId="1" animBg="1"/>
      <p:bldP spid="51" grpId="0" animBg="1"/>
      <p:bldP spid="51" grpId="1" animBg="1"/>
      <p:bldP spid="52" grpId="0" animBg="1"/>
      <p:bldP spid="52" grpId="1" animBg="1"/>
      <p:bldP spid="53" grpId="0" animBg="1"/>
      <p:bldP spid="53" grpId="1" animBg="1"/>
      <p:bldP spid="5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362" name="直線コネクタ 36"/>
          <p:cNvCxnSpPr>
            <a:cxnSpLocks noChangeShapeType="1"/>
          </p:cNvCxnSpPr>
          <p:nvPr/>
        </p:nvCxnSpPr>
        <p:spPr bwMode="auto">
          <a:xfrm rot="5400000">
            <a:off x="1261269" y="4150519"/>
            <a:ext cx="3730625" cy="1587"/>
          </a:xfrm>
          <a:prstGeom prst="line">
            <a:avLst/>
          </a:prstGeom>
          <a:noFill/>
          <a:ln w="6350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363" name="直線コネクタ 39"/>
          <p:cNvCxnSpPr>
            <a:cxnSpLocks noChangeShapeType="1"/>
          </p:cNvCxnSpPr>
          <p:nvPr/>
        </p:nvCxnSpPr>
        <p:spPr bwMode="auto">
          <a:xfrm rot="5400000">
            <a:off x="3250406" y="4152107"/>
            <a:ext cx="3730625" cy="1588"/>
          </a:xfrm>
          <a:prstGeom prst="line">
            <a:avLst/>
          </a:prstGeom>
          <a:noFill/>
          <a:ln w="6350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364" name="直線コネクタ 40"/>
          <p:cNvCxnSpPr>
            <a:cxnSpLocks noChangeShapeType="1"/>
          </p:cNvCxnSpPr>
          <p:nvPr/>
        </p:nvCxnSpPr>
        <p:spPr bwMode="auto">
          <a:xfrm rot="16200000" flipH="1">
            <a:off x="5179218" y="4148932"/>
            <a:ext cx="3732213" cy="6350"/>
          </a:xfrm>
          <a:prstGeom prst="line">
            <a:avLst/>
          </a:prstGeom>
          <a:noFill/>
          <a:ln w="6350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6424" name="正方形/長方形 55"/>
          <p:cNvSpPr>
            <a:spLocks noChangeArrowheads="1"/>
          </p:cNvSpPr>
          <p:nvPr/>
        </p:nvSpPr>
        <p:spPr bwMode="auto">
          <a:xfrm>
            <a:off x="1219200" y="2562225"/>
            <a:ext cx="1828800" cy="2406650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 algn="ctr">
            <a:solidFill>
              <a:srgbClr val="FFC000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>
              <a:defRPr/>
            </a:pPr>
            <a:endParaRPr kumimoji="0" lang="ja-JP" altLang="en-US" dirty="0">
              <a:ea typeface="ＭＳ Ｐゴシック" charset="-128"/>
            </a:endParaRPr>
          </a:p>
        </p:txBody>
      </p:sp>
      <p:sp>
        <p:nvSpPr>
          <p:cNvPr id="16420" name="正方形/長方形 55"/>
          <p:cNvSpPr>
            <a:spLocks noChangeArrowheads="1"/>
          </p:cNvSpPr>
          <p:nvPr/>
        </p:nvSpPr>
        <p:spPr bwMode="auto">
          <a:xfrm>
            <a:off x="3190875" y="2562225"/>
            <a:ext cx="1874838" cy="2406650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 algn="ctr">
            <a:solidFill>
              <a:srgbClr val="FFC000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>
              <a:defRPr/>
            </a:pPr>
            <a:endParaRPr kumimoji="0" lang="ja-JP" altLang="en-US" dirty="0">
              <a:ea typeface="ＭＳ Ｐゴシック" charset="-128"/>
            </a:endParaRPr>
          </a:p>
        </p:txBody>
      </p:sp>
      <p:sp>
        <p:nvSpPr>
          <p:cNvPr id="16412" name="正方形/長方形 55"/>
          <p:cNvSpPr>
            <a:spLocks noChangeArrowheads="1"/>
          </p:cNvSpPr>
          <p:nvPr/>
        </p:nvSpPr>
        <p:spPr bwMode="auto">
          <a:xfrm>
            <a:off x="5178425" y="2562225"/>
            <a:ext cx="1831975" cy="2406650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 algn="ctr">
            <a:solidFill>
              <a:srgbClr val="FFC000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>
              <a:defRPr/>
            </a:pPr>
            <a:endParaRPr kumimoji="0" lang="ja-JP" altLang="en-US" dirty="0">
              <a:ea typeface="ＭＳ Ｐゴシック" charset="-128"/>
            </a:endParaRPr>
          </a:p>
        </p:txBody>
      </p:sp>
      <p:sp>
        <p:nvSpPr>
          <p:cNvPr id="16400" name="正方形/長方形 55"/>
          <p:cNvSpPr>
            <a:spLocks noChangeArrowheads="1"/>
          </p:cNvSpPr>
          <p:nvPr/>
        </p:nvSpPr>
        <p:spPr bwMode="auto">
          <a:xfrm>
            <a:off x="7086600" y="2562225"/>
            <a:ext cx="1866900" cy="2406650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 algn="ctr">
            <a:solidFill>
              <a:srgbClr val="FFC000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>
              <a:defRPr/>
            </a:pPr>
            <a:endParaRPr kumimoji="0" lang="ja-JP" altLang="en-US" dirty="0">
              <a:ea typeface="ＭＳ Ｐゴシック" charset="-128"/>
            </a:endParaRPr>
          </a:p>
        </p:txBody>
      </p:sp>
      <p:sp>
        <p:nvSpPr>
          <p:cNvPr id="15369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ja-JP" altLang="en-US" smtClean="0">
                <a:solidFill>
                  <a:srgbClr val="00B050"/>
                </a:solidFill>
              </a:rPr>
              <a:t>遷移性レベル</a:t>
            </a:r>
          </a:p>
        </p:txBody>
      </p:sp>
      <p:sp>
        <p:nvSpPr>
          <p:cNvPr id="15370" name="コンテンツ プレースホルダ 31"/>
          <p:cNvSpPr>
            <a:spLocks noGrp="1"/>
          </p:cNvSpPr>
          <p:nvPr>
            <p:ph idx="1"/>
          </p:nvPr>
        </p:nvSpPr>
        <p:spPr>
          <a:xfrm>
            <a:off x="142875" y="1428750"/>
            <a:ext cx="8858250" cy="857250"/>
          </a:xfrm>
        </p:spPr>
        <p:txBody>
          <a:bodyPr/>
          <a:lstStyle/>
          <a:p>
            <a:r>
              <a:rPr lang="ja-JP" altLang="en-US" smtClean="0"/>
              <a:t>場所による内容の変化</a:t>
            </a:r>
          </a:p>
        </p:txBody>
      </p:sp>
      <p:sp>
        <p:nvSpPr>
          <p:cNvPr id="15371" name="テキスト ボックス 53"/>
          <p:cNvSpPr txBox="1">
            <a:spLocks noChangeArrowheads="1"/>
          </p:cNvSpPr>
          <p:nvPr/>
        </p:nvSpPr>
        <p:spPr bwMode="auto">
          <a:xfrm>
            <a:off x="3276600" y="5062538"/>
            <a:ext cx="178911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algn="ctr" eaLnBrk="1" hangingPunct="1">
              <a:buClr>
                <a:schemeClr val="accent2"/>
              </a:buClr>
            </a:pPr>
            <a:r>
              <a:rPr lang="en-US" altLang="ja-JP" sz="2800" b="1"/>
              <a:t>1</a:t>
            </a:r>
            <a:r>
              <a:rPr lang="ja-JP" altLang="en-US" sz="2800" b="1"/>
              <a:t>次元的</a:t>
            </a:r>
            <a:endParaRPr lang="en-US" altLang="ja-JP" sz="2800" b="1"/>
          </a:p>
        </p:txBody>
      </p:sp>
      <p:cxnSp>
        <p:nvCxnSpPr>
          <p:cNvPr id="19471" name="直線矢印コネクタ 50"/>
          <p:cNvCxnSpPr>
            <a:cxnSpLocks noChangeShapeType="1"/>
          </p:cNvCxnSpPr>
          <p:nvPr/>
        </p:nvCxnSpPr>
        <p:spPr bwMode="auto">
          <a:xfrm rot="16200000" flipV="1">
            <a:off x="4375944" y="4039394"/>
            <a:ext cx="1154112" cy="0"/>
          </a:xfrm>
          <a:prstGeom prst="straightConnector1">
            <a:avLst/>
          </a:prstGeom>
          <a:noFill/>
          <a:ln w="57150" algn="ctr">
            <a:solidFill>
              <a:schemeClr val="tx1"/>
            </a:solidFill>
            <a:round/>
            <a:headEnd type="triangl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sp>
        <p:nvSpPr>
          <p:cNvPr id="15373" name="テキスト ボックス 53"/>
          <p:cNvSpPr txBox="1">
            <a:spLocks noChangeArrowheads="1"/>
          </p:cNvSpPr>
          <p:nvPr/>
        </p:nvSpPr>
        <p:spPr bwMode="auto">
          <a:xfrm>
            <a:off x="5235575" y="5062538"/>
            <a:ext cx="17748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algn="ctr" eaLnBrk="1" hangingPunct="1">
              <a:buClr>
                <a:schemeClr val="accent2"/>
              </a:buClr>
            </a:pPr>
            <a:r>
              <a:rPr lang="en-US" altLang="ja-JP" sz="2800" b="1"/>
              <a:t>2</a:t>
            </a:r>
            <a:r>
              <a:rPr lang="ja-JP" altLang="en-US" sz="2800" b="1"/>
              <a:t>次元的</a:t>
            </a:r>
            <a:endParaRPr lang="en-US" altLang="ja-JP" sz="2800" b="1"/>
          </a:p>
        </p:txBody>
      </p:sp>
      <p:sp>
        <p:nvSpPr>
          <p:cNvPr id="15374" name="テキスト ボックス 53"/>
          <p:cNvSpPr txBox="1">
            <a:spLocks noChangeArrowheads="1"/>
          </p:cNvSpPr>
          <p:nvPr/>
        </p:nvSpPr>
        <p:spPr bwMode="auto">
          <a:xfrm>
            <a:off x="7186613" y="5062538"/>
            <a:ext cx="176688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algn="ctr" eaLnBrk="1" hangingPunct="1">
              <a:buClr>
                <a:schemeClr val="accent2"/>
              </a:buClr>
            </a:pPr>
            <a:r>
              <a:rPr lang="en-US" altLang="ja-JP" sz="2800" b="1"/>
              <a:t>3</a:t>
            </a:r>
            <a:r>
              <a:rPr lang="ja-JP" altLang="en-US" sz="2800" b="1"/>
              <a:t>次元的</a:t>
            </a:r>
            <a:endParaRPr lang="en-US" altLang="ja-JP" sz="2800" b="1"/>
          </a:p>
        </p:txBody>
      </p:sp>
      <p:cxnSp>
        <p:nvCxnSpPr>
          <p:cNvPr id="39" name="直線矢印コネクタ 50"/>
          <p:cNvCxnSpPr>
            <a:cxnSpLocks noChangeShapeType="1"/>
          </p:cNvCxnSpPr>
          <p:nvPr/>
        </p:nvCxnSpPr>
        <p:spPr bwMode="auto">
          <a:xfrm rot="5400000" flipH="1" flipV="1">
            <a:off x="8221662" y="4122738"/>
            <a:ext cx="1160463" cy="1588"/>
          </a:xfrm>
          <a:prstGeom prst="straightConnector1">
            <a:avLst/>
          </a:prstGeom>
          <a:noFill/>
          <a:ln w="57150" algn="ctr">
            <a:solidFill>
              <a:schemeClr val="tx1"/>
            </a:solidFill>
            <a:round/>
            <a:headEnd type="triangl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sp>
        <p:nvSpPr>
          <p:cNvPr id="15376" name="テキスト ボックス 3"/>
          <p:cNvSpPr txBox="1">
            <a:spLocks noChangeArrowheads="1"/>
          </p:cNvSpPr>
          <p:nvPr/>
        </p:nvSpPr>
        <p:spPr bwMode="auto">
          <a:xfrm>
            <a:off x="1219200" y="2562225"/>
            <a:ext cx="18288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algn="ctr" eaLnBrk="1" hangingPunct="1"/>
            <a:r>
              <a:rPr lang="ja-JP" altLang="en-US" sz="2800" b="1"/>
              <a:t>レベル</a:t>
            </a:r>
            <a:r>
              <a:rPr lang="en-US" altLang="ja-JP" sz="2800" b="1"/>
              <a:t> 0</a:t>
            </a:r>
            <a:endParaRPr lang="ja-JP" altLang="en-US" sz="2800" b="1"/>
          </a:p>
        </p:txBody>
      </p:sp>
      <p:pic>
        <p:nvPicPr>
          <p:cNvPr id="15377" name="Picture 329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0013" y="3205163"/>
            <a:ext cx="1641475" cy="1700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78" name="Picture 318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5575" y="3236913"/>
            <a:ext cx="1546225" cy="162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79" name="Picture 325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3352800"/>
            <a:ext cx="1546225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80" name="Picture 319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6763" y="3235325"/>
            <a:ext cx="1566862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81" name="テキスト ボックス 3"/>
          <p:cNvSpPr txBox="1">
            <a:spLocks noChangeArrowheads="1"/>
          </p:cNvSpPr>
          <p:nvPr/>
        </p:nvSpPr>
        <p:spPr bwMode="auto">
          <a:xfrm>
            <a:off x="3160713" y="2562225"/>
            <a:ext cx="18288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algn="ctr" eaLnBrk="1" hangingPunct="1"/>
            <a:r>
              <a:rPr lang="ja-JP" altLang="en-US" sz="2800" b="1"/>
              <a:t>レベル</a:t>
            </a:r>
            <a:r>
              <a:rPr lang="en-US" altLang="ja-JP" sz="2800" b="1"/>
              <a:t> 1</a:t>
            </a:r>
            <a:endParaRPr lang="ja-JP" altLang="en-US" sz="2800" b="1"/>
          </a:p>
        </p:txBody>
      </p:sp>
      <p:sp>
        <p:nvSpPr>
          <p:cNvPr id="15382" name="テキスト ボックス 3"/>
          <p:cNvSpPr txBox="1">
            <a:spLocks noChangeArrowheads="1"/>
          </p:cNvSpPr>
          <p:nvPr/>
        </p:nvSpPr>
        <p:spPr bwMode="auto">
          <a:xfrm>
            <a:off x="5105400" y="2562225"/>
            <a:ext cx="18288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algn="ctr" eaLnBrk="1" hangingPunct="1"/>
            <a:r>
              <a:rPr lang="ja-JP" altLang="en-US" sz="2800" b="1"/>
              <a:t>レベル</a:t>
            </a:r>
            <a:r>
              <a:rPr lang="en-US" altLang="ja-JP" sz="2800" b="1"/>
              <a:t> 2</a:t>
            </a:r>
            <a:endParaRPr lang="ja-JP" altLang="en-US" sz="2800" b="1"/>
          </a:p>
        </p:txBody>
      </p:sp>
      <p:sp>
        <p:nvSpPr>
          <p:cNvPr id="15383" name="テキスト ボックス 3"/>
          <p:cNvSpPr txBox="1">
            <a:spLocks noChangeArrowheads="1"/>
          </p:cNvSpPr>
          <p:nvPr/>
        </p:nvSpPr>
        <p:spPr bwMode="auto">
          <a:xfrm>
            <a:off x="7048500" y="2562225"/>
            <a:ext cx="18288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algn="ctr" eaLnBrk="1" hangingPunct="1"/>
            <a:r>
              <a:rPr lang="ja-JP" altLang="en-US" sz="2800" b="1"/>
              <a:t>レベル</a:t>
            </a:r>
            <a:r>
              <a:rPr lang="en-US" altLang="ja-JP" sz="2800" b="1"/>
              <a:t> 3</a:t>
            </a:r>
            <a:endParaRPr lang="ja-JP" altLang="en-US" sz="2800" b="1"/>
          </a:p>
        </p:txBody>
      </p:sp>
      <p:sp>
        <p:nvSpPr>
          <p:cNvPr id="15384" name="テキスト ボックス 52"/>
          <p:cNvSpPr txBox="1">
            <a:spLocks noChangeArrowheads="1"/>
          </p:cNvSpPr>
          <p:nvPr/>
        </p:nvSpPr>
        <p:spPr bwMode="auto">
          <a:xfrm>
            <a:off x="1143000" y="5062538"/>
            <a:ext cx="1908175" cy="954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algn="ctr" eaLnBrk="1" hangingPunct="1">
              <a:buClr>
                <a:schemeClr val="accent2"/>
              </a:buClr>
            </a:pPr>
            <a:r>
              <a:rPr lang="ja-JP" altLang="en-US" sz="2800" b="1"/>
              <a:t>一様</a:t>
            </a:r>
            <a:endParaRPr lang="en-US" altLang="ja-JP" sz="2800" b="1"/>
          </a:p>
          <a:p>
            <a:pPr algn="ctr" eaLnBrk="1" hangingPunct="1">
              <a:buClr>
                <a:schemeClr val="accent2"/>
              </a:buClr>
            </a:pPr>
            <a:r>
              <a:rPr lang="ja-JP" altLang="en-US" sz="2800" b="1"/>
              <a:t>（変化なし）</a:t>
            </a:r>
            <a:endParaRPr lang="en-US" altLang="ja-JP" sz="2800" b="1"/>
          </a:p>
        </p:txBody>
      </p:sp>
      <p:cxnSp>
        <p:nvCxnSpPr>
          <p:cNvPr id="3" name="直線矢印コネクタ 70"/>
          <p:cNvCxnSpPr>
            <a:cxnSpLocks noChangeShapeType="1"/>
          </p:cNvCxnSpPr>
          <p:nvPr/>
        </p:nvCxnSpPr>
        <p:spPr bwMode="auto">
          <a:xfrm flipV="1">
            <a:off x="5813425" y="3314700"/>
            <a:ext cx="815975" cy="644525"/>
          </a:xfrm>
          <a:prstGeom prst="straightConnector1">
            <a:avLst/>
          </a:prstGeom>
          <a:noFill/>
          <a:ln w="57150" algn="ctr">
            <a:solidFill>
              <a:schemeClr val="tx1"/>
            </a:solidFill>
            <a:round/>
            <a:headEnd type="triangl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cxnSp>
        <p:nvCxnSpPr>
          <p:cNvPr id="35" name="直線矢印コネクタ 50"/>
          <p:cNvCxnSpPr>
            <a:cxnSpLocks noChangeShapeType="1"/>
          </p:cNvCxnSpPr>
          <p:nvPr/>
        </p:nvCxnSpPr>
        <p:spPr bwMode="auto">
          <a:xfrm rot="5400000" flipH="1" flipV="1">
            <a:off x="6284119" y="4117181"/>
            <a:ext cx="1149350" cy="1588"/>
          </a:xfrm>
          <a:prstGeom prst="straightConnector1">
            <a:avLst/>
          </a:prstGeom>
          <a:noFill/>
          <a:ln w="57150" algn="ctr">
            <a:solidFill>
              <a:schemeClr val="tx1"/>
            </a:solidFill>
            <a:round/>
            <a:headEnd type="triangl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cxnSp>
        <p:nvCxnSpPr>
          <p:cNvPr id="38" name="直線矢印コネクタ 70"/>
          <p:cNvCxnSpPr>
            <a:cxnSpLocks noChangeShapeType="1"/>
          </p:cNvCxnSpPr>
          <p:nvPr/>
        </p:nvCxnSpPr>
        <p:spPr bwMode="auto">
          <a:xfrm flipV="1">
            <a:off x="7810500" y="3309938"/>
            <a:ext cx="830263" cy="533400"/>
          </a:xfrm>
          <a:prstGeom prst="straightConnector1">
            <a:avLst/>
          </a:prstGeom>
          <a:noFill/>
          <a:ln w="57150" algn="ctr">
            <a:solidFill>
              <a:schemeClr val="tx1"/>
            </a:solidFill>
            <a:round/>
            <a:headEnd type="triangl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cxnSp>
        <p:nvCxnSpPr>
          <p:cNvPr id="42" name="直線矢印コネクタ 70"/>
          <p:cNvCxnSpPr>
            <a:cxnSpLocks noChangeShapeType="1"/>
          </p:cNvCxnSpPr>
          <p:nvPr/>
        </p:nvCxnSpPr>
        <p:spPr bwMode="auto">
          <a:xfrm>
            <a:off x="7186613" y="4392613"/>
            <a:ext cx="693737" cy="474662"/>
          </a:xfrm>
          <a:prstGeom prst="straightConnector1">
            <a:avLst/>
          </a:prstGeom>
          <a:noFill/>
          <a:ln w="57150" algn="ctr">
            <a:solidFill>
              <a:schemeClr val="tx1"/>
            </a:solidFill>
            <a:round/>
            <a:headEnd type="triangl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cxnSp>
        <p:nvCxnSpPr>
          <p:cNvPr id="15389" name="直線コネクタ 42"/>
          <p:cNvCxnSpPr>
            <a:cxnSpLocks noChangeShapeType="1"/>
          </p:cNvCxnSpPr>
          <p:nvPr/>
        </p:nvCxnSpPr>
        <p:spPr bwMode="auto">
          <a:xfrm>
            <a:off x="76200" y="5064125"/>
            <a:ext cx="8877300" cy="1588"/>
          </a:xfrm>
          <a:prstGeom prst="line">
            <a:avLst/>
          </a:prstGeom>
          <a:noFill/>
          <a:ln w="1905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390" name="直線コネクタ 44"/>
          <p:cNvCxnSpPr>
            <a:cxnSpLocks noChangeShapeType="1"/>
          </p:cNvCxnSpPr>
          <p:nvPr/>
        </p:nvCxnSpPr>
        <p:spPr bwMode="auto">
          <a:xfrm rot="5400000">
            <a:off x="-723900" y="4227513"/>
            <a:ext cx="3576637" cy="1588"/>
          </a:xfrm>
          <a:prstGeom prst="line">
            <a:avLst/>
          </a:prstGeom>
          <a:noFill/>
          <a:ln w="1905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5391" name="テキスト ボックス 47"/>
          <p:cNvSpPr txBox="1">
            <a:spLocks noChangeArrowheads="1"/>
          </p:cNvSpPr>
          <p:nvPr/>
        </p:nvSpPr>
        <p:spPr bwMode="auto">
          <a:xfrm>
            <a:off x="-76200" y="3446463"/>
            <a:ext cx="1293813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ja-JP" altLang="en-US" sz="2400"/>
              <a:t>レベル</a:t>
            </a:r>
          </a:p>
        </p:txBody>
      </p:sp>
      <p:sp>
        <p:nvSpPr>
          <p:cNvPr id="15392" name="テキスト ボックス 64"/>
          <p:cNvSpPr txBox="1">
            <a:spLocks noChangeArrowheads="1"/>
          </p:cNvSpPr>
          <p:nvPr/>
        </p:nvSpPr>
        <p:spPr bwMode="auto">
          <a:xfrm>
            <a:off x="3175" y="5105400"/>
            <a:ext cx="1216025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ja-JP" altLang="en-US" sz="2400"/>
              <a:t>変化の仕方</a:t>
            </a:r>
          </a:p>
        </p:txBody>
      </p:sp>
      <p:grpSp>
        <p:nvGrpSpPr>
          <p:cNvPr id="15393" name="グループ化 32"/>
          <p:cNvGrpSpPr>
            <a:grpSpLocks/>
          </p:cNvGrpSpPr>
          <p:nvPr/>
        </p:nvGrpSpPr>
        <p:grpSpPr bwMode="auto">
          <a:xfrm>
            <a:off x="6800850" y="142875"/>
            <a:ext cx="2057400" cy="1843088"/>
            <a:chOff x="6172200" y="4548188"/>
            <a:chExt cx="2057400" cy="1843087"/>
          </a:xfrm>
        </p:grpSpPr>
        <p:sp>
          <p:nvSpPr>
            <p:cNvPr id="15394" name="平行四辺形 20"/>
            <p:cNvSpPr>
              <a:spLocks noChangeArrowheads="1"/>
            </p:cNvSpPr>
            <p:nvPr/>
          </p:nvSpPr>
          <p:spPr bwMode="auto">
            <a:xfrm>
              <a:off x="6172200" y="5486400"/>
              <a:ext cx="1066800" cy="371475"/>
            </a:xfrm>
            <a:prstGeom prst="parallelogram">
              <a:avLst>
                <a:gd name="adj" fmla="val 97694"/>
              </a:avLst>
            </a:prstGeom>
            <a:solidFill>
              <a:schemeClr val="accent1"/>
            </a:solidFill>
            <a:ln w="19050" algn="ctr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pitchFamily="50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pitchFamily="50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pitchFamily="50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pitchFamily="50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pitchFamily="50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pitchFamily="50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pitchFamily="50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pitchFamily="50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pitchFamily="50" charset="-128"/>
                </a:defRPr>
              </a:lvl9pPr>
            </a:lstStyle>
            <a:p>
              <a:pPr eaLnBrk="1" hangingPunct="1"/>
              <a:endParaRPr kumimoji="0" lang="ja-JP" altLang="en-US"/>
            </a:p>
          </p:txBody>
        </p:sp>
        <p:sp>
          <p:nvSpPr>
            <p:cNvPr id="15395" name="平行四辺形 21"/>
            <p:cNvSpPr>
              <a:spLocks noChangeArrowheads="1"/>
            </p:cNvSpPr>
            <p:nvPr/>
          </p:nvSpPr>
          <p:spPr bwMode="auto">
            <a:xfrm>
              <a:off x="6172200" y="5257800"/>
              <a:ext cx="1066800" cy="371475"/>
            </a:xfrm>
            <a:prstGeom prst="parallelogram">
              <a:avLst>
                <a:gd name="adj" fmla="val 97694"/>
              </a:avLst>
            </a:prstGeom>
            <a:solidFill>
              <a:schemeClr val="accent1"/>
            </a:solidFill>
            <a:ln w="19050" algn="ctr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pitchFamily="50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pitchFamily="50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pitchFamily="50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pitchFamily="50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pitchFamily="50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pitchFamily="50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pitchFamily="50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pitchFamily="50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pitchFamily="50" charset="-128"/>
                </a:defRPr>
              </a:lvl9pPr>
            </a:lstStyle>
            <a:p>
              <a:pPr eaLnBrk="1" hangingPunct="1"/>
              <a:endParaRPr kumimoji="0" lang="ja-JP" altLang="en-US"/>
            </a:p>
          </p:txBody>
        </p:sp>
        <p:sp>
          <p:nvSpPr>
            <p:cNvPr id="15396" name="平行四辺形 22"/>
            <p:cNvSpPr>
              <a:spLocks noChangeArrowheads="1"/>
            </p:cNvSpPr>
            <p:nvPr/>
          </p:nvSpPr>
          <p:spPr bwMode="auto">
            <a:xfrm>
              <a:off x="6172200" y="5029200"/>
              <a:ext cx="1066800" cy="371475"/>
            </a:xfrm>
            <a:prstGeom prst="parallelogram">
              <a:avLst>
                <a:gd name="adj" fmla="val 97694"/>
              </a:avLst>
            </a:prstGeom>
            <a:solidFill>
              <a:schemeClr val="accent1"/>
            </a:solidFill>
            <a:ln w="19050" algn="ctr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pitchFamily="50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pitchFamily="50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pitchFamily="50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pitchFamily="50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pitchFamily="50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pitchFamily="50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pitchFamily="50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pitchFamily="50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pitchFamily="50" charset="-128"/>
                </a:defRPr>
              </a:lvl9pPr>
            </a:lstStyle>
            <a:p>
              <a:pPr eaLnBrk="1" hangingPunct="1"/>
              <a:endParaRPr kumimoji="0" lang="ja-JP" altLang="en-US"/>
            </a:p>
          </p:txBody>
        </p:sp>
        <p:sp>
          <p:nvSpPr>
            <p:cNvPr id="15397" name="直方体 19"/>
            <p:cNvSpPr>
              <a:spLocks noChangeArrowheads="1"/>
            </p:cNvSpPr>
            <p:nvPr/>
          </p:nvSpPr>
          <p:spPr bwMode="auto">
            <a:xfrm>
              <a:off x="6172200" y="4867275"/>
              <a:ext cx="1066800" cy="1066800"/>
            </a:xfrm>
            <a:prstGeom prst="cube">
              <a:avLst>
                <a:gd name="adj" fmla="val 31250"/>
              </a:avLst>
            </a:prstGeom>
            <a:noFill/>
            <a:ln w="19050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pitchFamily="50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pitchFamily="50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pitchFamily="50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pitchFamily="50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pitchFamily="50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pitchFamily="50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pitchFamily="50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pitchFamily="50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pitchFamily="50" charset="-128"/>
                </a:defRPr>
              </a:lvl9pPr>
            </a:lstStyle>
            <a:p>
              <a:pPr eaLnBrk="1" hangingPunct="1"/>
              <a:endParaRPr kumimoji="0" lang="ja-JP" altLang="en-US"/>
            </a:p>
          </p:txBody>
        </p:sp>
        <p:cxnSp>
          <p:nvCxnSpPr>
            <p:cNvPr id="41" name="直線矢印コネクタ 40"/>
            <p:cNvCxnSpPr>
              <a:stCxn id="15401" idx="1"/>
              <a:endCxn id="15395" idx="2"/>
            </p:cNvCxnSpPr>
            <p:nvPr/>
          </p:nvCxnSpPr>
          <p:spPr bwMode="auto">
            <a:xfrm rot="10800000">
              <a:off x="7058025" y="5443538"/>
              <a:ext cx="561975" cy="20638"/>
            </a:xfrm>
            <a:prstGeom prst="straightConnector1">
              <a:avLst/>
            </a:prstGeom>
            <a:noFill/>
            <a:ln w="38100" algn="ctr">
              <a:solidFill>
                <a:srgbClr val="FF9933"/>
              </a:solidFill>
              <a:round/>
              <a:headEnd type="none" w="med" len="med"/>
              <a:tailEnd type="oval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43" name="直線矢印コネクタ 42"/>
            <p:cNvCxnSpPr>
              <a:stCxn id="15402" idx="1"/>
              <a:endCxn id="15396" idx="2"/>
            </p:cNvCxnSpPr>
            <p:nvPr/>
          </p:nvCxnSpPr>
          <p:spPr bwMode="auto">
            <a:xfrm rot="10800000" flipV="1">
              <a:off x="7058025" y="4810126"/>
              <a:ext cx="552450" cy="404812"/>
            </a:xfrm>
            <a:prstGeom prst="straightConnector1">
              <a:avLst/>
            </a:prstGeom>
            <a:noFill/>
            <a:ln w="38100" algn="ctr">
              <a:solidFill>
                <a:srgbClr val="FF9933"/>
              </a:solidFill>
              <a:round/>
              <a:headEnd type="none" w="med" len="med"/>
              <a:tailEnd type="oval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44" name="直線矢印コネクタ 43"/>
            <p:cNvCxnSpPr>
              <a:stCxn id="15403" idx="1"/>
              <a:endCxn id="15394" idx="2"/>
            </p:cNvCxnSpPr>
            <p:nvPr/>
          </p:nvCxnSpPr>
          <p:spPr bwMode="auto">
            <a:xfrm rot="10800000">
              <a:off x="7058025" y="5672137"/>
              <a:ext cx="561975" cy="457200"/>
            </a:xfrm>
            <a:prstGeom prst="straightConnector1">
              <a:avLst/>
            </a:prstGeom>
            <a:noFill/>
            <a:ln w="38100" algn="ctr">
              <a:solidFill>
                <a:srgbClr val="FF9933"/>
              </a:solidFill>
              <a:round/>
              <a:headEnd type="none" w="med" len="med"/>
              <a:tailEnd type="oval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sp>
          <p:nvSpPr>
            <p:cNvPr id="15401" name="テキスト ボックス 45"/>
            <p:cNvSpPr txBox="1">
              <a:spLocks noChangeArrowheads="1"/>
            </p:cNvSpPr>
            <p:nvPr/>
          </p:nvSpPr>
          <p:spPr bwMode="auto">
            <a:xfrm>
              <a:off x="7620000" y="5202238"/>
              <a:ext cx="609600" cy="522288"/>
            </a:xfrm>
            <a:prstGeom prst="rect">
              <a:avLst/>
            </a:prstGeom>
            <a:solidFill>
              <a:schemeClr val="bg1"/>
            </a:solidFill>
            <a:ln w="38100" cap="rnd">
              <a:solidFill>
                <a:srgbClr val="FF9933"/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altLang="ja-JP" sz="2800" b="1">
                  <a:solidFill>
                    <a:srgbClr val="000000"/>
                  </a:solidFill>
                </a:rPr>
                <a:t>b</a:t>
              </a:r>
              <a:endParaRPr lang="ja-JP" altLang="en-US" sz="2800" b="1">
                <a:solidFill>
                  <a:srgbClr val="000000"/>
                </a:solidFill>
              </a:endParaRPr>
            </a:p>
          </p:txBody>
        </p:sp>
        <p:sp>
          <p:nvSpPr>
            <p:cNvPr id="15402" name="テキスト ボックス 44"/>
            <p:cNvSpPr txBox="1">
              <a:spLocks noChangeArrowheads="1"/>
            </p:cNvSpPr>
            <p:nvPr/>
          </p:nvSpPr>
          <p:spPr bwMode="auto">
            <a:xfrm>
              <a:off x="7610475" y="4548188"/>
              <a:ext cx="609600" cy="522288"/>
            </a:xfrm>
            <a:prstGeom prst="rect">
              <a:avLst/>
            </a:prstGeom>
            <a:solidFill>
              <a:schemeClr val="bg1"/>
            </a:solidFill>
            <a:ln w="38100" cap="rnd">
              <a:solidFill>
                <a:srgbClr val="FF9933"/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altLang="ja-JP" sz="2800" b="1" dirty="0">
                  <a:solidFill>
                    <a:srgbClr val="000000"/>
                  </a:solidFill>
                </a:rPr>
                <a:t>a</a:t>
              </a:r>
              <a:endParaRPr lang="ja-JP" altLang="en-US" sz="2800" b="1" dirty="0">
                <a:solidFill>
                  <a:srgbClr val="000000"/>
                </a:solidFill>
              </a:endParaRPr>
            </a:p>
          </p:txBody>
        </p:sp>
        <p:sp>
          <p:nvSpPr>
            <p:cNvPr id="15403" name="テキスト ボックス 46"/>
            <p:cNvSpPr txBox="1">
              <a:spLocks noChangeArrowheads="1"/>
            </p:cNvSpPr>
            <p:nvPr/>
          </p:nvSpPr>
          <p:spPr bwMode="auto">
            <a:xfrm>
              <a:off x="7620000" y="5867400"/>
              <a:ext cx="609600" cy="523875"/>
            </a:xfrm>
            <a:prstGeom prst="rect">
              <a:avLst/>
            </a:prstGeom>
            <a:solidFill>
              <a:schemeClr val="bg1"/>
            </a:solidFill>
            <a:ln w="38100" cap="rnd">
              <a:solidFill>
                <a:srgbClr val="FF9933"/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altLang="ja-JP" sz="2800" b="1">
                  <a:solidFill>
                    <a:srgbClr val="000000"/>
                  </a:solidFill>
                </a:rPr>
                <a:t>c</a:t>
              </a:r>
              <a:endParaRPr lang="ja-JP" altLang="en-US" sz="2800" b="1">
                <a:solidFill>
                  <a:srgbClr val="000000"/>
                </a:solidFill>
              </a:endParaRPr>
            </a:p>
          </p:txBody>
        </p:sp>
      </p:grp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4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64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64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194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6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64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424" grpId="0" animBg="1"/>
      <p:bldP spid="16424" grpId="1" animBg="1"/>
      <p:bldP spid="16420" grpId="0" animBg="1"/>
      <p:bldP spid="16420" grpId="1" animBg="1"/>
      <p:bldP spid="16412" grpId="0" animBg="1"/>
      <p:bldP spid="16412" grpId="1" animBg="1"/>
      <p:bldP spid="1640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フリーフォーム 63"/>
          <p:cNvSpPr>
            <a:spLocks noChangeArrowheads="1"/>
          </p:cNvSpPr>
          <p:nvPr/>
        </p:nvSpPr>
        <p:spPr bwMode="auto">
          <a:xfrm>
            <a:off x="2154238" y="1414463"/>
            <a:ext cx="3394075" cy="2543175"/>
          </a:xfrm>
          <a:custGeom>
            <a:avLst/>
            <a:gdLst>
              <a:gd name="T0" fmla="*/ 0 w 3186850"/>
              <a:gd name="T1" fmla="*/ 2888 h 2237971"/>
              <a:gd name="T2" fmla="*/ 12529 w 3186850"/>
              <a:gd name="T3" fmla="*/ 2126026 h 2237971"/>
              <a:gd name="T4" fmla="*/ 2167611 w 3186850"/>
              <a:gd name="T5" fmla="*/ 2126026 h 2237971"/>
              <a:gd name="T6" fmla="*/ 2167889 w 3186850"/>
              <a:gd name="T7" fmla="*/ 4240954 h 2237971"/>
              <a:gd name="T8" fmla="*/ 4365292 w 3186850"/>
              <a:gd name="T9" fmla="*/ 4230892 h 2237971"/>
              <a:gd name="T10" fmla="*/ 4366773 w 3186850"/>
              <a:gd name="T11" fmla="*/ 0 h 2237971"/>
              <a:gd name="T12" fmla="*/ 0 w 3186850"/>
              <a:gd name="T13" fmla="*/ 2888 h 2237971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3186850"/>
              <a:gd name="T22" fmla="*/ 0 h 2237971"/>
              <a:gd name="T23" fmla="*/ 3186850 w 3186850"/>
              <a:gd name="T24" fmla="*/ 2237971 h 2237971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3186850" h="2237971">
                <a:moveTo>
                  <a:pt x="0" y="1524"/>
                </a:moveTo>
                <a:lnTo>
                  <a:pt x="9144" y="1121912"/>
                </a:lnTo>
                <a:lnTo>
                  <a:pt x="1581912" y="1121912"/>
                </a:lnTo>
                <a:cubicBezTo>
                  <a:pt x="1581979" y="1493932"/>
                  <a:pt x="1582047" y="1865951"/>
                  <a:pt x="1582114" y="2237971"/>
                </a:cubicBezTo>
                <a:lnTo>
                  <a:pt x="3185771" y="2232660"/>
                </a:lnTo>
                <a:cubicBezTo>
                  <a:pt x="3186131" y="1241044"/>
                  <a:pt x="3186490" y="991616"/>
                  <a:pt x="3186850" y="0"/>
                </a:cubicBezTo>
                <a:lnTo>
                  <a:pt x="0" y="152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38100" algn="ctr">
            <a:solidFill>
              <a:srgbClr val="FFC000"/>
            </a:solidFill>
            <a:round/>
            <a:headEnd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>
              <a:defRPr/>
            </a:pPr>
            <a:endParaRPr lang="ja-JP" altLang="en-US">
              <a:solidFill>
                <a:srgbClr val="D2A000"/>
              </a:solidFill>
            </a:endParaRPr>
          </a:p>
        </p:txBody>
      </p:sp>
      <p:sp>
        <p:nvSpPr>
          <p:cNvPr id="59" name="フリーフォーム 58"/>
          <p:cNvSpPr>
            <a:spLocks noChangeArrowheads="1"/>
          </p:cNvSpPr>
          <p:nvPr/>
        </p:nvSpPr>
        <p:spPr bwMode="auto">
          <a:xfrm>
            <a:off x="2154238" y="1397000"/>
            <a:ext cx="5365750" cy="2547938"/>
          </a:xfrm>
          <a:custGeom>
            <a:avLst/>
            <a:gdLst>
              <a:gd name="T0" fmla="*/ 0 w 5038144"/>
              <a:gd name="T1" fmla="*/ 2891 h 2241804"/>
              <a:gd name="T2" fmla="*/ 12529 w 5038144"/>
              <a:gd name="T3" fmla="*/ 2127378 h 2241804"/>
              <a:gd name="T4" fmla="*/ 2167611 w 5038144"/>
              <a:gd name="T5" fmla="*/ 2127378 h 2241804"/>
              <a:gd name="T6" fmla="*/ 2180140 w 5038144"/>
              <a:gd name="T7" fmla="*/ 4250921 h 2241804"/>
              <a:gd name="T8" fmla="*/ 6889762 w 5038144"/>
              <a:gd name="T9" fmla="*/ 4233584 h 2241804"/>
              <a:gd name="T10" fmla="*/ 6903501 w 5038144"/>
              <a:gd name="T11" fmla="*/ 0 h 2241804"/>
              <a:gd name="T12" fmla="*/ 0 w 5038144"/>
              <a:gd name="T13" fmla="*/ 2891 h 2241804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5038144"/>
              <a:gd name="T22" fmla="*/ 0 h 2241804"/>
              <a:gd name="T23" fmla="*/ 5038144 w 5038144"/>
              <a:gd name="T24" fmla="*/ 2241804 h 2241804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5038144" h="2241804">
                <a:moveTo>
                  <a:pt x="0" y="1524"/>
                </a:moveTo>
                <a:lnTo>
                  <a:pt x="9144" y="1121912"/>
                </a:lnTo>
                <a:lnTo>
                  <a:pt x="1581912" y="1121912"/>
                </a:lnTo>
                <a:lnTo>
                  <a:pt x="1591056" y="2241804"/>
                </a:lnTo>
                <a:lnTo>
                  <a:pt x="5028121" y="2232660"/>
                </a:lnTo>
                <a:cubicBezTo>
                  <a:pt x="5028481" y="1241044"/>
                  <a:pt x="5037784" y="991616"/>
                  <a:pt x="5038144" y="0"/>
                </a:cubicBezTo>
                <a:lnTo>
                  <a:pt x="0" y="152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38100" cap="rnd" algn="ctr">
            <a:solidFill>
              <a:srgbClr val="FF0000"/>
            </a:solidFill>
            <a:round/>
            <a:headEnd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>
              <a:defRPr/>
            </a:pPr>
            <a:endParaRPr lang="ja-JP" altLang="en-US"/>
          </a:p>
        </p:txBody>
      </p:sp>
      <p:sp>
        <p:nvSpPr>
          <p:cNvPr id="16388" name="Text Box 81"/>
          <p:cNvSpPr txBox="1">
            <a:spLocks noChangeArrowheads="1"/>
          </p:cNvSpPr>
          <p:nvPr/>
        </p:nvSpPr>
        <p:spPr bwMode="auto">
          <a:xfrm>
            <a:off x="2654300" y="319088"/>
            <a:ext cx="341947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0" lang="ja-JP" altLang="en-US" sz="3200" b="1">
                <a:solidFill>
                  <a:srgbClr val="0070C0"/>
                </a:solidFill>
              </a:rPr>
              <a:t>異方性レベル</a:t>
            </a:r>
            <a:endParaRPr kumimoji="0" lang="en-US" altLang="ja-JP" sz="3200" b="1">
              <a:solidFill>
                <a:srgbClr val="0070C0"/>
              </a:solidFill>
            </a:endParaRPr>
          </a:p>
        </p:txBody>
      </p:sp>
      <p:sp>
        <p:nvSpPr>
          <p:cNvPr id="16389" name="Text Box 82"/>
          <p:cNvSpPr txBox="1">
            <a:spLocks noChangeArrowheads="1"/>
          </p:cNvSpPr>
          <p:nvPr/>
        </p:nvSpPr>
        <p:spPr bwMode="auto">
          <a:xfrm rot="-5400000">
            <a:off x="-200819" y="2801144"/>
            <a:ext cx="2986088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algn="r" eaLnBrk="1" hangingPunct="1">
              <a:spcBef>
                <a:spcPct val="50000"/>
              </a:spcBef>
            </a:pPr>
            <a:r>
              <a:rPr kumimoji="0" lang="ja-JP" altLang="en-US" sz="3200" b="1">
                <a:solidFill>
                  <a:srgbClr val="00B050"/>
                </a:solidFill>
              </a:rPr>
              <a:t>遷移性レベル</a:t>
            </a:r>
            <a:endParaRPr kumimoji="0" lang="en-US" altLang="ja-JP" sz="3200" b="1">
              <a:solidFill>
                <a:srgbClr val="00B050"/>
              </a:solidFill>
            </a:endParaRPr>
          </a:p>
        </p:txBody>
      </p:sp>
      <p:pic>
        <p:nvPicPr>
          <p:cNvPr id="16390" name="Picture 318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7238" y="4129088"/>
            <a:ext cx="992187" cy="1041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91" name="Picture 319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5013" y="5357813"/>
            <a:ext cx="969962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92" name="Picture 324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6000" contrast="-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3750" y="2782888"/>
            <a:ext cx="1004888" cy="1041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93" name="Picture 325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9563" y="2776538"/>
            <a:ext cx="992187" cy="996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94" name="Picture 328"/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9875" y="1490663"/>
            <a:ext cx="1025525" cy="1041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95" name="Picture 329"/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2838" y="1538288"/>
            <a:ext cx="1065212" cy="110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96" name="Picture 330"/>
          <p:cNvPicPr>
            <a:picLocks noChangeAspect="1" noChangeArrowheads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7238" y="1477963"/>
            <a:ext cx="1017587" cy="1047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Line 332"/>
          <p:cNvSpPr>
            <a:spLocks noChangeShapeType="1"/>
          </p:cNvSpPr>
          <p:nvPr/>
        </p:nvSpPr>
        <p:spPr bwMode="auto">
          <a:xfrm flipH="1">
            <a:off x="2001838" y="319088"/>
            <a:ext cx="46037" cy="63246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lg" len="lg"/>
          </a:ln>
          <a:effectLst/>
        </p:spPr>
        <p:txBody>
          <a:bodyPr/>
          <a:lstStyle/>
          <a:p>
            <a:pPr>
              <a:defRPr/>
            </a:pPr>
            <a:endParaRPr kumimoji="0" lang="ja-JP" altLang="en-US" dirty="0">
              <a:latin typeface="+mn-ea"/>
              <a:ea typeface="+mn-ea"/>
            </a:endParaRPr>
          </a:p>
        </p:txBody>
      </p:sp>
      <p:sp>
        <p:nvSpPr>
          <p:cNvPr id="16398" name="Text Box 339"/>
          <p:cNvSpPr txBox="1">
            <a:spLocks noChangeArrowheads="1"/>
          </p:cNvSpPr>
          <p:nvPr/>
        </p:nvSpPr>
        <p:spPr bwMode="auto">
          <a:xfrm>
            <a:off x="3221038" y="2157413"/>
            <a:ext cx="5334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0" lang="en-US" altLang="ja-JP" sz="2800" b="1"/>
              <a:t>0</a:t>
            </a:r>
          </a:p>
        </p:txBody>
      </p:sp>
      <p:sp>
        <p:nvSpPr>
          <p:cNvPr id="36" name="Text Box 340"/>
          <p:cNvSpPr txBox="1">
            <a:spLocks noChangeArrowheads="1"/>
          </p:cNvSpPr>
          <p:nvPr/>
        </p:nvSpPr>
        <p:spPr bwMode="auto">
          <a:xfrm>
            <a:off x="4821238" y="3376613"/>
            <a:ext cx="839787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kumimoji="0" lang="en-US" altLang="ja-JP" sz="2800" b="1" dirty="0">
                <a:latin typeface="+mn-ea"/>
                <a:ea typeface="+mn-ea"/>
              </a:rPr>
              <a:t>1-b</a:t>
            </a:r>
          </a:p>
        </p:txBody>
      </p:sp>
      <p:sp>
        <p:nvSpPr>
          <p:cNvPr id="37" name="Text Box 341"/>
          <p:cNvSpPr txBox="1">
            <a:spLocks noChangeArrowheads="1"/>
          </p:cNvSpPr>
          <p:nvPr/>
        </p:nvSpPr>
        <p:spPr bwMode="auto">
          <a:xfrm>
            <a:off x="4816475" y="2157413"/>
            <a:ext cx="747713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kumimoji="0" lang="en-US" altLang="ja-JP" sz="2800" b="1" dirty="0">
                <a:latin typeface="+mn-ea"/>
                <a:ea typeface="+mn-ea"/>
              </a:rPr>
              <a:t>1-a</a:t>
            </a:r>
          </a:p>
        </p:txBody>
      </p:sp>
      <p:sp>
        <p:nvSpPr>
          <p:cNvPr id="38" name="Text Box 342"/>
          <p:cNvSpPr txBox="1">
            <a:spLocks noChangeArrowheads="1"/>
          </p:cNvSpPr>
          <p:nvPr/>
        </p:nvSpPr>
        <p:spPr bwMode="auto">
          <a:xfrm>
            <a:off x="6650038" y="2157413"/>
            <a:ext cx="77152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kumimoji="0" lang="en-US" altLang="ja-JP" sz="2800" b="1" dirty="0">
                <a:latin typeface="+mn-ea"/>
                <a:ea typeface="+mn-ea"/>
              </a:rPr>
              <a:t>2-a</a:t>
            </a:r>
          </a:p>
        </p:txBody>
      </p:sp>
      <p:sp>
        <p:nvSpPr>
          <p:cNvPr id="39" name="Text Box 343"/>
          <p:cNvSpPr txBox="1">
            <a:spLocks noChangeArrowheads="1"/>
          </p:cNvSpPr>
          <p:nvPr/>
        </p:nvSpPr>
        <p:spPr bwMode="auto">
          <a:xfrm>
            <a:off x="6648450" y="3376613"/>
            <a:ext cx="839788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kumimoji="0" lang="en-US" altLang="ja-JP" sz="2800" b="1" dirty="0">
                <a:latin typeface="+mn-ea"/>
                <a:ea typeface="+mn-ea"/>
              </a:rPr>
              <a:t>2-b</a:t>
            </a:r>
          </a:p>
        </p:txBody>
      </p:sp>
      <p:sp>
        <p:nvSpPr>
          <p:cNvPr id="40" name="Text Box 344"/>
          <p:cNvSpPr txBox="1">
            <a:spLocks noChangeArrowheads="1"/>
          </p:cNvSpPr>
          <p:nvPr/>
        </p:nvSpPr>
        <p:spPr bwMode="auto">
          <a:xfrm>
            <a:off x="6648450" y="4662488"/>
            <a:ext cx="763588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kumimoji="0" lang="en-US" altLang="ja-JP" sz="2800" b="1" dirty="0">
                <a:latin typeface="+mn-ea"/>
                <a:ea typeface="+mn-ea"/>
              </a:rPr>
              <a:t>2-c</a:t>
            </a:r>
          </a:p>
        </p:txBody>
      </p:sp>
      <p:sp>
        <p:nvSpPr>
          <p:cNvPr id="41" name="Text Box 345"/>
          <p:cNvSpPr txBox="1">
            <a:spLocks noChangeArrowheads="1"/>
          </p:cNvSpPr>
          <p:nvPr/>
        </p:nvSpPr>
        <p:spPr bwMode="auto">
          <a:xfrm>
            <a:off x="6630988" y="5967413"/>
            <a:ext cx="839787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kumimoji="0" lang="en-US" altLang="ja-JP" sz="2800" b="1" dirty="0">
                <a:latin typeface="+mn-ea"/>
                <a:ea typeface="+mn-ea"/>
              </a:rPr>
              <a:t>2-d</a:t>
            </a:r>
          </a:p>
        </p:txBody>
      </p:sp>
      <p:sp>
        <p:nvSpPr>
          <p:cNvPr id="16405" name="Text Box 350"/>
          <p:cNvSpPr txBox="1">
            <a:spLocks noChangeArrowheads="1"/>
          </p:cNvSpPr>
          <p:nvPr/>
        </p:nvSpPr>
        <p:spPr bwMode="auto">
          <a:xfrm>
            <a:off x="2778125" y="776288"/>
            <a:ext cx="31591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kumimoji="0" lang="en-US" altLang="ja-JP" sz="2800" b="1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16406" name="Text Box 351"/>
          <p:cNvSpPr txBox="1">
            <a:spLocks noChangeArrowheads="1"/>
          </p:cNvSpPr>
          <p:nvPr/>
        </p:nvSpPr>
        <p:spPr bwMode="auto">
          <a:xfrm>
            <a:off x="4429125" y="776288"/>
            <a:ext cx="31591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kumimoji="0" lang="en-US" altLang="ja-JP" sz="2800" b="1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16407" name="Text Box 352"/>
          <p:cNvSpPr txBox="1">
            <a:spLocks noChangeArrowheads="1"/>
          </p:cNvSpPr>
          <p:nvPr/>
        </p:nvSpPr>
        <p:spPr bwMode="auto">
          <a:xfrm>
            <a:off x="6192838" y="776288"/>
            <a:ext cx="315912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kumimoji="0" lang="en-US" altLang="ja-JP" sz="2800" b="1">
                <a:solidFill>
                  <a:srgbClr val="0070C0"/>
                </a:solidFill>
              </a:rPr>
              <a:t>2</a:t>
            </a:r>
          </a:p>
        </p:txBody>
      </p:sp>
      <p:sp>
        <p:nvSpPr>
          <p:cNvPr id="16408" name="Text Box 353"/>
          <p:cNvSpPr txBox="1">
            <a:spLocks noChangeArrowheads="1"/>
          </p:cNvSpPr>
          <p:nvPr/>
        </p:nvSpPr>
        <p:spPr bwMode="auto">
          <a:xfrm>
            <a:off x="1544638" y="1547813"/>
            <a:ext cx="315912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kumimoji="0" lang="en-US" altLang="ja-JP" sz="2800" b="1">
                <a:solidFill>
                  <a:srgbClr val="00B050"/>
                </a:solidFill>
              </a:rPr>
              <a:t>0</a:t>
            </a:r>
          </a:p>
        </p:txBody>
      </p:sp>
      <p:sp>
        <p:nvSpPr>
          <p:cNvPr id="16409" name="Text Box 354"/>
          <p:cNvSpPr txBox="1">
            <a:spLocks noChangeArrowheads="1"/>
          </p:cNvSpPr>
          <p:nvPr/>
        </p:nvSpPr>
        <p:spPr bwMode="auto">
          <a:xfrm>
            <a:off x="1544638" y="2833688"/>
            <a:ext cx="315912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kumimoji="0" lang="en-US" altLang="ja-JP" sz="2800" b="1">
                <a:solidFill>
                  <a:srgbClr val="00B050"/>
                </a:solidFill>
              </a:rPr>
              <a:t>1</a:t>
            </a:r>
          </a:p>
        </p:txBody>
      </p:sp>
      <p:sp>
        <p:nvSpPr>
          <p:cNvPr id="16410" name="Text Box 355"/>
          <p:cNvSpPr txBox="1">
            <a:spLocks noChangeArrowheads="1"/>
          </p:cNvSpPr>
          <p:nvPr/>
        </p:nvSpPr>
        <p:spPr bwMode="auto">
          <a:xfrm>
            <a:off x="1544638" y="4129088"/>
            <a:ext cx="315912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kumimoji="0" lang="en-US" altLang="ja-JP" sz="2800" b="1">
                <a:solidFill>
                  <a:srgbClr val="00B050"/>
                </a:solidFill>
              </a:rPr>
              <a:t>2</a:t>
            </a:r>
          </a:p>
        </p:txBody>
      </p:sp>
      <p:sp>
        <p:nvSpPr>
          <p:cNvPr id="16411" name="Text Box 356"/>
          <p:cNvSpPr txBox="1">
            <a:spLocks noChangeArrowheads="1"/>
          </p:cNvSpPr>
          <p:nvPr/>
        </p:nvSpPr>
        <p:spPr bwMode="auto">
          <a:xfrm>
            <a:off x="1544638" y="5348288"/>
            <a:ext cx="315912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kumimoji="0" lang="en-US" altLang="ja-JP" sz="2800" b="1">
                <a:solidFill>
                  <a:srgbClr val="00B050"/>
                </a:solidFill>
              </a:rPr>
              <a:t>3</a:t>
            </a:r>
          </a:p>
        </p:txBody>
      </p:sp>
      <p:sp>
        <p:nvSpPr>
          <p:cNvPr id="16412" name="Text Box 358"/>
          <p:cNvSpPr txBox="1">
            <a:spLocks noChangeArrowheads="1"/>
          </p:cNvSpPr>
          <p:nvPr/>
        </p:nvSpPr>
        <p:spPr bwMode="auto">
          <a:xfrm>
            <a:off x="2820988" y="2771775"/>
            <a:ext cx="315912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0" lang="en-US" altLang="ja-JP" sz="2800" b="1"/>
              <a:t>–</a:t>
            </a:r>
          </a:p>
        </p:txBody>
      </p:sp>
      <p:sp>
        <p:nvSpPr>
          <p:cNvPr id="16413" name="Text Box 359"/>
          <p:cNvSpPr txBox="1">
            <a:spLocks noChangeArrowheads="1"/>
          </p:cNvSpPr>
          <p:nvPr/>
        </p:nvSpPr>
        <p:spPr bwMode="auto">
          <a:xfrm>
            <a:off x="2822575" y="4129088"/>
            <a:ext cx="315913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0" lang="en-US" altLang="ja-JP" sz="2800" b="1"/>
              <a:t>–</a:t>
            </a:r>
          </a:p>
        </p:txBody>
      </p:sp>
      <p:sp>
        <p:nvSpPr>
          <p:cNvPr id="16414" name="Text Box 360"/>
          <p:cNvSpPr txBox="1">
            <a:spLocks noChangeArrowheads="1"/>
          </p:cNvSpPr>
          <p:nvPr/>
        </p:nvSpPr>
        <p:spPr bwMode="auto">
          <a:xfrm>
            <a:off x="2822575" y="5348288"/>
            <a:ext cx="315913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0" lang="en-US" altLang="ja-JP" sz="2800" b="1"/>
              <a:t>–</a:t>
            </a:r>
          </a:p>
        </p:txBody>
      </p:sp>
      <p:sp>
        <p:nvSpPr>
          <p:cNvPr id="16415" name="Text Box 361"/>
          <p:cNvSpPr txBox="1">
            <a:spLocks noChangeArrowheads="1"/>
          </p:cNvSpPr>
          <p:nvPr/>
        </p:nvSpPr>
        <p:spPr bwMode="auto">
          <a:xfrm>
            <a:off x="4441825" y="4129088"/>
            <a:ext cx="315913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0" lang="en-US" altLang="ja-JP" sz="2800" b="1"/>
              <a:t>–</a:t>
            </a:r>
          </a:p>
        </p:txBody>
      </p:sp>
      <p:sp>
        <p:nvSpPr>
          <p:cNvPr id="16416" name="Text Box 362"/>
          <p:cNvSpPr txBox="1">
            <a:spLocks noChangeArrowheads="1"/>
          </p:cNvSpPr>
          <p:nvPr/>
        </p:nvSpPr>
        <p:spPr bwMode="auto">
          <a:xfrm>
            <a:off x="4441825" y="5348288"/>
            <a:ext cx="315913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0" lang="en-US" altLang="ja-JP" sz="2800" b="1"/>
              <a:t>–</a:t>
            </a:r>
          </a:p>
        </p:txBody>
      </p:sp>
      <p:cxnSp>
        <p:nvCxnSpPr>
          <p:cNvPr id="16417" name="直線矢印コネクタ 66"/>
          <p:cNvCxnSpPr>
            <a:cxnSpLocks noChangeShapeType="1"/>
          </p:cNvCxnSpPr>
          <p:nvPr/>
        </p:nvCxnSpPr>
        <p:spPr bwMode="auto">
          <a:xfrm>
            <a:off x="1000125" y="1300163"/>
            <a:ext cx="6977063" cy="1587"/>
          </a:xfrm>
          <a:prstGeom prst="straightConnector1">
            <a:avLst/>
          </a:prstGeom>
          <a:noFill/>
          <a:ln w="19050" algn="ctr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6" name="テキスト ボックス 65"/>
          <p:cNvSpPr txBox="1">
            <a:spLocks noChangeArrowheads="1"/>
          </p:cNvSpPr>
          <p:nvPr/>
        </p:nvSpPr>
        <p:spPr bwMode="auto">
          <a:xfrm>
            <a:off x="2822575" y="3900488"/>
            <a:ext cx="199866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algn="ctr" eaLnBrk="1" hangingPunct="1"/>
            <a:r>
              <a:rPr lang="en-US" altLang="ja-JP" sz="2800" b="1">
                <a:solidFill>
                  <a:srgbClr val="FFC000"/>
                </a:solidFill>
              </a:rPr>
              <a:t>[</a:t>
            </a:r>
            <a:r>
              <a:rPr lang="ja-JP" altLang="en-US" sz="2800" b="1">
                <a:solidFill>
                  <a:srgbClr val="FFC000"/>
                </a:solidFill>
              </a:rPr>
              <a:t>大和田</a:t>
            </a:r>
            <a:r>
              <a:rPr lang="en-US" altLang="ja-JP" sz="2800" b="1">
                <a:solidFill>
                  <a:srgbClr val="FFC000"/>
                </a:solidFill>
              </a:rPr>
              <a:t>’04]</a:t>
            </a:r>
            <a:endParaRPr lang="ja-JP" altLang="en-US" sz="2800" b="1">
              <a:solidFill>
                <a:srgbClr val="FFC000"/>
              </a:solidFill>
            </a:endParaRPr>
          </a:p>
        </p:txBody>
      </p:sp>
      <p:sp>
        <p:nvSpPr>
          <p:cNvPr id="68" name="テキスト ボックス 67"/>
          <p:cNvSpPr txBox="1">
            <a:spLocks noChangeArrowheads="1"/>
          </p:cNvSpPr>
          <p:nvPr/>
        </p:nvSpPr>
        <p:spPr bwMode="auto">
          <a:xfrm>
            <a:off x="2840038" y="3900488"/>
            <a:ext cx="1998662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algn="ctr" eaLnBrk="1" hangingPunct="1"/>
            <a:r>
              <a:rPr lang="en-US" altLang="ja-JP" sz="2800" b="1">
                <a:solidFill>
                  <a:srgbClr val="FF0000"/>
                </a:solidFill>
              </a:rPr>
              <a:t>[</a:t>
            </a:r>
            <a:r>
              <a:rPr lang="ja-JP" altLang="en-US" sz="2800" b="1">
                <a:solidFill>
                  <a:srgbClr val="FF0000"/>
                </a:solidFill>
              </a:rPr>
              <a:t>提案手法</a:t>
            </a:r>
            <a:r>
              <a:rPr lang="en-US" altLang="ja-JP" sz="2800" b="1">
                <a:solidFill>
                  <a:srgbClr val="FF0000"/>
                </a:solidFill>
              </a:rPr>
              <a:t>]</a:t>
            </a:r>
            <a:endParaRPr lang="ja-JP" altLang="en-US" sz="2800" b="1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64" grpId="1" animBg="1"/>
      <p:bldP spid="59" grpId="0" animBg="1"/>
      <p:bldP spid="66" grpId="0"/>
      <p:bldP spid="66" grpId="1"/>
      <p:bldP spid="6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正方形/長方形 74"/>
          <p:cNvSpPr>
            <a:spLocks noChangeArrowheads="1"/>
          </p:cNvSpPr>
          <p:nvPr/>
        </p:nvSpPr>
        <p:spPr bwMode="auto">
          <a:xfrm>
            <a:off x="4954588" y="3886200"/>
            <a:ext cx="1858962" cy="2428875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 cap="rnd" algn="ctr">
            <a:solidFill>
              <a:schemeClr val="bg2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>
              <a:defRPr/>
            </a:pPr>
            <a:endParaRPr kumimoji="0" lang="ja-JP" altLang="en-US"/>
          </a:p>
        </p:txBody>
      </p:sp>
      <p:sp>
        <p:nvSpPr>
          <p:cNvPr id="64" name="フリーフォーム 63"/>
          <p:cNvSpPr>
            <a:spLocks noChangeArrowheads="1"/>
          </p:cNvSpPr>
          <p:nvPr/>
        </p:nvSpPr>
        <p:spPr bwMode="auto">
          <a:xfrm>
            <a:off x="1447800" y="1247775"/>
            <a:ext cx="3394075" cy="2543175"/>
          </a:xfrm>
          <a:custGeom>
            <a:avLst/>
            <a:gdLst>
              <a:gd name="T0" fmla="*/ 0 w 3186850"/>
              <a:gd name="T1" fmla="*/ 2888 h 2237971"/>
              <a:gd name="T2" fmla="*/ 12529 w 3186850"/>
              <a:gd name="T3" fmla="*/ 2126026 h 2237971"/>
              <a:gd name="T4" fmla="*/ 2167611 w 3186850"/>
              <a:gd name="T5" fmla="*/ 2126026 h 2237971"/>
              <a:gd name="T6" fmla="*/ 2167889 w 3186850"/>
              <a:gd name="T7" fmla="*/ 4240954 h 2237971"/>
              <a:gd name="T8" fmla="*/ 4365292 w 3186850"/>
              <a:gd name="T9" fmla="*/ 4230892 h 2237971"/>
              <a:gd name="T10" fmla="*/ 4366773 w 3186850"/>
              <a:gd name="T11" fmla="*/ 0 h 2237971"/>
              <a:gd name="T12" fmla="*/ 0 w 3186850"/>
              <a:gd name="T13" fmla="*/ 2888 h 2237971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3186850"/>
              <a:gd name="T22" fmla="*/ 0 h 2237971"/>
              <a:gd name="T23" fmla="*/ 3186850 w 3186850"/>
              <a:gd name="T24" fmla="*/ 2237971 h 2237971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3186850" h="2237971">
                <a:moveTo>
                  <a:pt x="0" y="1524"/>
                </a:moveTo>
                <a:lnTo>
                  <a:pt x="9144" y="1121912"/>
                </a:lnTo>
                <a:lnTo>
                  <a:pt x="1581912" y="1121912"/>
                </a:lnTo>
                <a:cubicBezTo>
                  <a:pt x="1581979" y="1493932"/>
                  <a:pt x="1582047" y="1865951"/>
                  <a:pt x="1582114" y="2237971"/>
                </a:cubicBezTo>
                <a:lnTo>
                  <a:pt x="3185771" y="2232660"/>
                </a:lnTo>
                <a:cubicBezTo>
                  <a:pt x="3186131" y="1241044"/>
                  <a:pt x="3186490" y="991616"/>
                  <a:pt x="3186850" y="0"/>
                </a:cubicBezTo>
                <a:lnTo>
                  <a:pt x="0" y="152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38100" algn="ctr">
            <a:solidFill>
              <a:srgbClr val="FFC000"/>
            </a:solidFill>
            <a:round/>
            <a:headEnd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>
              <a:defRPr/>
            </a:pPr>
            <a:endParaRPr lang="ja-JP" altLang="en-US">
              <a:solidFill>
                <a:srgbClr val="D2A000"/>
              </a:solidFill>
            </a:endParaRPr>
          </a:p>
        </p:txBody>
      </p:sp>
      <p:sp>
        <p:nvSpPr>
          <p:cNvPr id="59" name="フリーフォーム 58"/>
          <p:cNvSpPr>
            <a:spLocks noChangeArrowheads="1"/>
          </p:cNvSpPr>
          <p:nvPr/>
        </p:nvSpPr>
        <p:spPr bwMode="auto">
          <a:xfrm>
            <a:off x="1447800" y="1230313"/>
            <a:ext cx="5365750" cy="2547937"/>
          </a:xfrm>
          <a:custGeom>
            <a:avLst/>
            <a:gdLst>
              <a:gd name="T0" fmla="*/ 0 w 5038144"/>
              <a:gd name="T1" fmla="*/ 2891 h 2241804"/>
              <a:gd name="T2" fmla="*/ 12529 w 5038144"/>
              <a:gd name="T3" fmla="*/ 2127378 h 2241804"/>
              <a:gd name="T4" fmla="*/ 2167611 w 5038144"/>
              <a:gd name="T5" fmla="*/ 2127378 h 2241804"/>
              <a:gd name="T6" fmla="*/ 2180140 w 5038144"/>
              <a:gd name="T7" fmla="*/ 4250921 h 2241804"/>
              <a:gd name="T8" fmla="*/ 6889762 w 5038144"/>
              <a:gd name="T9" fmla="*/ 4233584 h 2241804"/>
              <a:gd name="T10" fmla="*/ 6903501 w 5038144"/>
              <a:gd name="T11" fmla="*/ 0 h 2241804"/>
              <a:gd name="T12" fmla="*/ 0 w 5038144"/>
              <a:gd name="T13" fmla="*/ 2891 h 2241804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5038144"/>
              <a:gd name="T22" fmla="*/ 0 h 2241804"/>
              <a:gd name="T23" fmla="*/ 5038144 w 5038144"/>
              <a:gd name="T24" fmla="*/ 2241804 h 2241804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5038144" h="2241804">
                <a:moveTo>
                  <a:pt x="0" y="1524"/>
                </a:moveTo>
                <a:lnTo>
                  <a:pt x="9144" y="1121912"/>
                </a:lnTo>
                <a:lnTo>
                  <a:pt x="1581912" y="1121912"/>
                </a:lnTo>
                <a:lnTo>
                  <a:pt x="1591056" y="2241804"/>
                </a:lnTo>
                <a:lnTo>
                  <a:pt x="5028121" y="2232660"/>
                </a:lnTo>
                <a:cubicBezTo>
                  <a:pt x="5028481" y="1241044"/>
                  <a:pt x="5037784" y="991616"/>
                  <a:pt x="5038144" y="0"/>
                </a:cubicBezTo>
                <a:lnTo>
                  <a:pt x="0" y="152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38100" cap="rnd" algn="ctr">
            <a:solidFill>
              <a:srgbClr val="FF0000"/>
            </a:solidFill>
            <a:round/>
            <a:headEnd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>
              <a:defRPr/>
            </a:pPr>
            <a:endParaRPr lang="ja-JP" altLang="en-US"/>
          </a:p>
        </p:txBody>
      </p:sp>
      <p:sp>
        <p:nvSpPr>
          <p:cNvPr id="17413" name="Text Box 81"/>
          <p:cNvSpPr txBox="1">
            <a:spLocks noChangeArrowheads="1"/>
          </p:cNvSpPr>
          <p:nvPr/>
        </p:nvSpPr>
        <p:spPr bwMode="auto">
          <a:xfrm>
            <a:off x="1947863" y="152400"/>
            <a:ext cx="341947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0" lang="ja-JP" altLang="en-US" sz="3200" b="1">
                <a:solidFill>
                  <a:srgbClr val="0070C0"/>
                </a:solidFill>
              </a:rPr>
              <a:t>異方性レベル</a:t>
            </a:r>
            <a:endParaRPr kumimoji="0" lang="en-US" altLang="ja-JP" sz="3200" b="1">
              <a:solidFill>
                <a:srgbClr val="0070C0"/>
              </a:solidFill>
            </a:endParaRPr>
          </a:p>
        </p:txBody>
      </p:sp>
      <p:sp>
        <p:nvSpPr>
          <p:cNvPr id="17414" name="Text Box 82"/>
          <p:cNvSpPr txBox="1">
            <a:spLocks noChangeArrowheads="1"/>
          </p:cNvSpPr>
          <p:nvPr/>
        </p:nvSpPr>
        <p:spPr bwMode="auto">
          <a:xfrm rot="-5400000">
            <a:off x="-907256" y="2634457"/>
            <a:ext cx="2986087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algn="r" eaLnBrk="1" hangingPunct="1">
              <a:spcBef>
                <a:spcPct val="50000"/>
              </a:spcBef>
            </a:pPr>
            <a:r>
              <a:rPr kumimoji="0" lang="ja-JP" altLang="en-US" sz="3200" b="1">
                <a:solidFill>
                  <a:srgbClr val="00B050"/>
                </a:solidFill>
              </a:rPr>
              <a:t>遷移性レベル</a:t>
            </a:r>
            <a:endParaRPr kumimoji="0" lang="en-US" altLang="ja-JP" sz="3200" b="1">
              <a:solidFill>
                <a:srgbClr val="00B050"/>
              </a:solidFill>
            </a:endParaRPr>
          </a:p>
        </p:txBody>
      </p:sp>
      <p:pic>
        <p:nvPicPr>
          <p:cNvPr id="17415" name="Picture 318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0800" y="3962400"/>
            <a:ext cx="992188" cy="1041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6" name="Picture 319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8575" y="5191125"/>
            <a:ext cx="969963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7" name="Picture 324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6000" contrast="-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7313" y="2616200"/>
            <a:ext cx="1004887" cy="1041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8" name="Picture 325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3125" y="2609850"/>
            <a:ext cx="992188" cy="996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9" name="Picture 328"/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3438" y="1323975"/>
            <a:ext cx="1025525" cy="1041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20" name="Picture 329"/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1371600"/>
            <a:ext cx="1065213" cy="110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21" name="Picture 330"/>
          <p:cNvPicPr>
            <a:picLocks noChangeAspect="1" noChangeArrowheads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0800" y="1311275"/>
            <a:ext cx="1017588" cy="1047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Line 332"/>
          <p:cNvSpPr>
            <a:spLocks noChangeShapeType="1"/>
          </p:cNvSpPr>
          <p:nvPr/>
        </p:nvSpPr>
        <p:spPr bwMode="auto">
          <a:xfrm flipH="1">
            <a:off x="1295400" y="152400"/>
            <a:ext cx="46038" cy="63246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lg" len="lg"/>
          </a:ln>
          <a:effectLst/>
        </p:spPr>
        <p:txBody>
          <a:bodyPr/>
          <a:lstStyle/>
          <a:p>
            <a:pPr>
              <a:defRPr/>
            </a:pPr>
            <a:endParaRPr kumimoji="0" lang="ja-JP" altLang="en-US" dirty="0">
              <a:latin typeface="+mn-ea"/>
              <a:ea typeface="+mn-ea"/>
            </a:endParaRPr>
          </a:p>
        </p:txBody>
      </p:sp>
      <p:sp>
        <p:nvSpPr>
          <p:cNvPr id="17423" name="Text Box 339"/>
          <p:cNvSpPr txBox="1">
            <a:spLocks noChangeArrowheads="1"/>
          </p:cNvSpPr>
          <p:nvPr/>
        </p:nvSpPr>
        <p:spPr bwMode="auto">
          <a:xfrm>
            <a:off x="2514600" y="1990725"/>
            <a:ext cx="5334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0" lang="en-US" altLang="ja-JP" sz="2800" b="1"/>
              <a:t>0</a:t>
            </a:r>
          </a:p>
        </p:txBody>
      </p:sp>
      <p:sp>
        <p:nvSpPr>
          <p:cNvPr id="36" name="Text Box 340"/>
          <p:cNvSpPr txBox="1">
            <a:spLocks noChangeArrowheads="1"/>
          </p:cNvSpPr>
          <p:nvPr/>
        </p:nvSpPr>
        <p:spPr bwMode="auto">
          <a:xfrm>
            <a:off x="4114800" y="3209925"/>
            <a:ext cx="839788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kumimoji="0" lang="en-US" altLang="ja-JP" sz="2800" b="1" dirty="0">
                <a:latin typeface="+mn-ea"/>
                <a:ea typeface="+mn-ea"/>
              </a:rPr>
              <a:t>1-b</a:t>
            </a:r>
          </a:p>
        </p:txBody>
      </p:sp>
      <p:sp>
        <p:nvSpPr>
          <p:cNvPr id="37" name="Text Box 341"/>
          <p:cNvSpPr txBox="1">
            <a:spLocks noChangeArrowheads="1"/>
          </p:cNvSpPr>
          <p:nvPr/>
        </p:nvSpPr>
        <p:spPr bwMode="auto">
          <a:xfrm>
            <a:off x="4110038" y="1990725"/>
            <a:ext cx="747712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kumimoji="0" lang="en-US" altLang="ja-JP" sz="2800" b="1" dirty="0">
                <a:latin typeface="+mn-ea"/>
                <a:ea typeface="+mn-ea"/>
              </a:rPr>
              <a:t>1-a</a:t>
            </a:r>
          </a:p>
        </p:txBody>
      </p:sp>
      <p:sp>
        <p:nvSpPr>
          <p:cNvPr id="38" name="Text Box 342"/>
          <p:cNvSpPr txBox="1">
            <a:spLocks noChangeArrowheads="1"/>
          </p:cNvSpPr>
          <p:nvPr/>
        </p:nvSpPr>
        <p:spPr bwMode="auto">
          <a:xfrm>
            <a:off x="5943600" y="1990725"/>
            <a:ext cx="77152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kumimoji="0" lang="en-US" altLang="ja-JP" sz="2800" b="1" dirty="0">
                <a:latin typeface="+mn-ea"/>
                <a:ea typeface="+mn-ea"/>
              </a:rPr>
              <a:t>2-a</a:t>
            </a:r>
          </a:p>
        </p:txBody>
      </p:sp>
      <p:sp>
        <p:nvSpPr>
          <p:cNvPr id="39" name="Text Box 343"/>
          <p:cNvSpPr txBox="1">
            <a:spLocks noChangeArrowheads="1"/>
          </p:cNvSpPr>
          <p:nvPr/>
        </p:nvSpPr>
        <p:spPr bwMode="auto">
          <a:xfrm>
            <a:off x="5942013" y="3209925"/>
            <a:ext cx="839787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kumimoji="0" lang="en-US" altLang="ja-JP" sz="2800" b="1" dirty="0">
                <a:latin typeface="+mn-ea"/>
                <a:ea typeface="+mn-ea"/>
              </a:rPr>
              <a:t>2-b</a:t>
            </a:r>
          </a:p>
        </p:txBody>
      </p:sp>
      <p:sp>
        <p:nvSpPr>
          <p:cNvPr id="40" name="Text Box 344"/>
          <p:cNvSpPr txBox="1">
            <a:spLocks noChangeArrowheads="1"/>
          </p:cNvSpPr>
          <p:nvPr/>
        </p:nvSpPr>
        <p:spPr bwMode="auto">
          <a:xfrm>
            <a:off x="5942013" y="4495800"/>
            <a:ext cx="763587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kumimoji="0" lang="en-US" altLang="ja-JP" sz="2800" b="1" dirty="0">
                <a:latin typeface="+mn-ea"/>
                <a:ea typeface="+mn-ea"/>
              </a:rPr>
              <a:t>2-c</a:t>
            </a:r>
          </a:p>
        </p:txBody>
      </p:sp>
      <p:sp>
        <p:nvSpPr>
          <p:cNvPr id="41" name="Text Box 345"/>
          <p:cNvSpPr txBox="1">
            <a:spLocks noChangeArrowheads="1"/>
          </p:cNvSpPr>
          <p:nvPr/>
        </p:nvSpPr>
        <p:spPr bwMode="auto">
          <a:xfrm>
            <a:off x="5924550" y="5800725"/>
            <a:ext cx="839788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kumimoji="0" lang="en-US" altLang="ja-JP" sz="2800" b="1" dirty="0">
                <a:latin typeface="+mn-ea"/>
                <a:ea typeface="+mn-ea"/>
              </a:rPr>
              <a:t>2-d</a:t>
            </a:r>
          </a:p>
        </p:txBody>
      </p:sp>
      <p:sp>
        <p:nvSpPr>
          <p:cNvPr id="17430" name="Text Box 350"/>
          <p:cNvSpPr txBox="1">
            <a:spLocks noChangeArrowheads="1"/>
          </p:cNvSpPr>
          <p:nvPr/>
        </p:nvSpPr>
        <p:spPr bwMode="auto">
          <a:xfrm>
            <a:off x="2071688" y="609600"/>
            <a:ext cx="315912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kumimoji="0" lang="en-US" altLang="ja-JP" sz="2800" b="1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17431" name="Text Box 351"/>
          <p:cNvSpPr txBox="1">
            <a:spLocks noChangeArrowheads="1"/>
          </p:cNvSpPr>
          <p:nvPr/>
        </p:nvSpPr>
        <p:spPr bwMode="auto">
          <a:xfrm>
            <a:off x="3722688" y="609600"/>
            <a:ext cx="315912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kumimoji="0" lang="en-US" altLang="ja-JP" sz="2800" b="1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17432" name="Text Box 352"/>
          <p:cNvSpPr txBox="1">
            <a:spLocks noChangeArrowheads="1"/>
          </p:cNvSpPr>
          <p:nvPr/>
        </p:nvSpPr>
        <p:spPr bwMode="auto">
          <a:xfrm>
            <a:off x="5486400" y="609600"/>
            <a:ext cx="31591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kumimoji="0" lang="en-US" altLang="ja-JP" sz="2800" b="1">
                <a:solidFill>
                  <a:srgbClr val="0070C0"/>
                </a:solidFill>
              </a:rPr>
              <a:t>2</a:t>
            </a:r>
          </a:p>
        </p:txBody>
      </p:sp>
      <p:sp>
        <p:nvSpPr>
          <p:cNvPr id="17433" name="Text Box 353"/>
          <p:cNvSpPr txBox="1">
            <a:spLocks noChangeArrowheads="1"/>
          </p:cNvSpPr>
          <p:nvPr/>
        </p:nvSpPr>
        <p:spPr bwMode="auto">
          <a:xfrm>
            <a:off x="838200" y="1381125"/>
            <a:ext cx="31591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kumimoji="0" lang="en-US" altLang="ja-JP" sz="2800" b="1">
                <a:solidFill>
                  <a:srgbClr val="00B050"/>
                </a:solidFill>
              </a:rPr>
              <a:t>0</a:t>
            </a:r>
          </a:p>
        </p:txBody>
      </p:sp>
      <p:sp>
        <p:nvSpPr>
          <p:cNvPr id="17434" name="Text Box 354"/>
          <p:cNvSpPr txBox="1">
            <a:spLocks noChangeArrowheads="1"/>
          </p:cNvSpPr>
          <p:nvPr/>
        </p:nvSpPr>
        <p:spPr bwMode="auto">
          <a:xfrm>
            <a:off x="838200" y="2667000"/>
            <a:ext cx="31591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kumimoji="0" lang="en-US" altLang="ja-JP" sz="2800" b="1">
                <a:solidFill>
                  <a:srgbClr val="00B050"/>
                </a:solidFill>
              </a:rPr>
              <a:t>1</a:t>
            </a:r>
          </a:p>
        </p:txBody>
      </p:sp>
      <p:sp>
        <p:nvSpPr>
          <p:cNvPr id="17435" name="Text Box 355"/>
          <p:cNvSpPr txBox="1">
            <a:spLocks noChangeArrowheads="1"/>
          </p:cNvSpPr>
          <p:nvPr/>
        </p:nvSpPr>
        <p:spPr bwMode="auto">
          <a:xfrm>
            <a:off x="838200" y="3962400"/>
            <a:ext cx="31591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kumimoji="0" lang="en-US" altLang="ja-JP" sz="2800" b="1">
                <a:solidFill>
                  <a:srgbClr val="00B050"/>
                </a:solidFill>
              </a:rPr>
              <a:t>2</a:t>
            </a:r>
          </a:p>
        </p:txBody>
      </p:sp>
      <p:sp>
        <p:nvSpPr>
          <p:cNvPr id="17436" name="Text Box 356"/>
          <p:cNvSpPr txBox="1">
            <a:spLocks noChangeArrowheads="1"/>
          </p:cNvSpPr>
          <p:nvPr/>
        </p:nvSpPr>
        <p:spPr bwMode="auto">
          <a:xfrm>
            <a:off x="838200" y="5181600"/>
            <a:ext cx="31591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kumimoji="0" lang="en-US" altLang="ja-JP" sz="2800" b="1">
                <a:solidFill>
                  <a:srgbClr val="00B050"/>
                </a:solidFill>
              </a:rPr>
              <a:t>3</a:t>
            </a:r>
          </a:p>
        </p:txBody>
      </p:sp>
      <p:sp>
        <p:nvSpPr>
          <p:cNvPr id="17437" name="Text Box 358"/>
          <p:cNvSpPr txBox="1">
            <a:spLocks noChangeArrowheads="1"/>
          </p:cNvSpPr>
          <p:nvPr/>
        </p:nvSpPr>
        <p:spPr bwMode="auto">
          <a:xfrm>
            <a:off x="2114550" y="2605088"/>
            <a:ext cx="315913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0" lang="en-US" altLang="ja-JP" sz="2800" b="1"/>
              <a:t>–</a:t>
            </a:r>
          </a:p>
        </p:txBody>
      </p:sp>
      <p:sp>
        <p:nvSpPr>
          <p:cNvPr id="17438" name="Text Box 359"/>
          <p:cNvSpPr txBox="1">
            <a:spLocks noChangeArrowheads="1"/>
          </p:cNvSpPr>
          <p:nvPr/>
        </p:nvSpPr>
        <p:spPr bwMode="auto">
          <a:xfrm>
            <a:off x="2116138" y="3962400"/>
            <a:ext cx="315912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0" lang="en-US" altLang="ja-JP" sz="2800" b="1"/>
              <a:t>–</a:t>
            </a:r>
          </a:p>
        </p:txBody>
      </p:sp>
      <p:sp>
        <p:nvSpPr>
          <p:cNvPr id="17439" name="Text Box 360"/>
          <p:cNvSpPr txBox="1">
            <a:spLocks noChangeArrowheads="1"/>
          </p:cNvSpPr>
          <p:nvPr/>
        </p:nvSpPr>
        <p:spPr bwMode="auto">
          <a:xfrm>
            <a:off x="2116138" y="5181600"/>
            <a:ext cx="315912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0" lang="en-US" altLang="ja-JP" sz="2800" b="1"/>
              <a:t>–</a:t>
            </a:r>
          </a:p>
        </p:txBody>
      </p:sp>
      <p:sp>
        <p:nvSpPr>
          <p:cNvPr id="17440" name="Text Box 361"/>
          <p:cNvSpPr txBox="1">
            <a:spLocks noChangeArrowheads="1"/>
          </p:cNvSpPr>
          <p:nvPr/>
        </p:nvSpPr>
        <p:spPr bwMode="auto">
          <a:xfrm>
            <a:off x="3735388" y="3962400"/>
            <a:ext cx="315912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0" lang="en-US" altLang="ja-JP" sz="2800" b="1"/>
              <a:t>–</a:t>
            </a:r>
          </a:p>
        </p:txBody>
      </p:sp>
      <p:sp>
        <p:nvSpPr>
          <p:cNvPr id="17441" name="Text Box 362"/>
          <p:cNvSpPr txBox="1">
            <a:spLocks noChangeArrowheads="1"/>
          </p:cNvSpPr>
          <p:nvPr/>
        </p:nvSpPr>
        <p:spPr bwMode="auto">
          <a:xfrm>
            <a:off x="3735388" y="5181600"/>
            <a:ext cx="315912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0" lang="en-US" altLang="ja-JP" sz="2800" b="1"/>
              <a:t>–</a:t>
            </a:r>
          </a:p>
        </p:txBody>
      </p:sp>
      <p:sp>
        <p:nvSpPr>
          <p:cNvPr id="63" name="正方形/長方形 62"/>
          <p:cNvSpPr>
            <a:spLocks noChangeArrowheads="1"/>
          </p:cNvSpPr>
          <p:nvPr/>
        </p:nvSpPr>
        <p:spPr bwMode="auto">
          <a:xfrm>
            <a:off x="7394575" y="3889375"/>
            <a:ext cx="1530350" cy="2435225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 cap="rnd" algn="ctr">
            <a:solidFill>
              <a:schemeClr val="bg2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>
              <a:defRPr/>
            </a:pPr>
            <a:endParaRPr kumimoji="0" lang="ja-JP" altLang="en-US"/>
          </a:p>
        </p:txBody>
      </p:sp>
      <p:cxnSp>
        <p:nvCxnSpPr>
          <p:cNvPr id="17443" name="直線矢印コネクタ 66"/>
          <p:cNvCxnSpPr>
            <a:cxnSpLocks noChangeShapeType="1"/>
          </p:cNvCxnSpPr>
          <p:nvPr/>
        </p:nvCxnSpPr>
        <p:spPr bwMode="auto">
          <a:xfrm>
            <a:off x="293688" y="1133475"/>
            <a:ext cx="6977062" cy="1588"/>
          </a:xfrm>
          <a:prstGeom prst="straightConnector1">
            <a:avLst/>
          </a:prstGeom>
          <a:noFill/>
          <a:ln w="19050" algn="ctr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2" name="グループ化 68"/>
          <p:cNvGrpSpPr>
            <a:grpSpLocks/>
          </p:cNvGrpSpPr>
          <p:nvPr/>
        </p:nvGrpSpPr>
        <p:grpSpPr bwMode="auto">
          <a:xfrm>
            <a:off x="7072313" y="609600"/>
            <a:ext cx="2008187" cy="5705475"/>
            <a:chOff x="7062788" y="609600"/>
            <a:chExt cx="2008187" cy="5705475"/>
          </a:xfrm>
        </p:grpSpPr>
        <p:grpSp>
          <p:nvGrpSpPr>
            <p:cNvPr id="17447" name="グループ化 69"/>
            <p:cNvGrpSpPr>
              <a:grpSpLocks/>
            </p:cNvGrpSpPr>
            <p:nvPr/>
          </p:nvGrpSpPr>
          <p:grpSpPr bwMode="auto">
            <a:xfrm>
              <a:off x="7577293" y="3111439"/>
              <a:ext cx="930553" cy="469889"/>
              <a:chOff x="7577139" y="2989263"/>
              <a:chExt cx="930275" cy="469900"/>
            </a:xfrm>
          </p:grpSpPr>
          <p:sp>
            <p:nvSpPr>
              <p:cNvPr id="6" name="AutoShape 183"/>
              <p:cNvSpPr>
                <a:spLocks noChangeArrowheads="1"/>
              </p:cNvSpPr>
              <p:nvPr/>
            </p:nvSpPr>
            <p:spPr bwMode="auto">
              <a:xfrm>
                <a:off x="7732513" y="2989324"/>
                <a:ext cx="315818" cy="315920"/>
              </a:xfrm>
              <a:prstGeom prst="cube">
                <a:avLst>
                  <a:gd name="adj" fmla="val 25000"/>
                </a:avLst>
              </a:prstGeom>
              <a:solidFill>
                <a:schemeClr val="accent6">
                  <a:lumMod val="40000"/>
                  <a:lumOff val="60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kumimoji="0" lang="ja-JP" altLang="en-US" dirty="0">
                  <a:ea typeface="ＭＳ Ｐゴシック" charset="-128"/>
                </a:endParaRPr>
              </a:p>
            </p:txBody>
          </p:sp>
          <p:sp>
            <p:nvSpPr>
              <p:cNvPr id="7" name="AutoShape 184"/>
              <p:cNvSpPr>
                <a:spLocks noChangeArrowheads="1"/>
              </p:cNvSpPr>
              <p:nvPr/>
            </p:nvSpPr>
            <p:spPr bwMode="auto">
              <a:xfrm>
                <a:off x="7956283" y="2989324"/>
                <a:ext cx="315819" cy="315920"/>
              </a:xfrm>
              <a:prstGeom prst="cube">
                <a:avLst>
                  <a:gd name="adj" fmla="val 25000"/>
                </a:avLst>
              </a:prstGeom>
              <a:solidFill>
                <a:schemeClr val="accent6">
                  <a:lumMod val="40000"/>
                  <a:lumOff val="60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kumimoji="0" lang="ja-JP" altLang="en-US" dirty="0">
                  <a:ea typeface="ＭＳ Ｐゴシック" charset="-128"/>
                </a:endParaRPr>
              </a:p>
            </p:txBody>
          </p:sp>
          <p:sp>
            <p:nvSpPr>
              <p:cNvPr id="8" name="AutoShape 185"/>
              <p:cNvSpPr>
                <a:spLocks noChangeArrowheads="1"/>
              </p:cNvSpPr>
              <p:nvPr/>
            </p:nvSpPr>
            <p:spPr bwMode="auto">
              <a:xfrm>
                <a:off x="7653161" y="3067114"/>
                <a:ext cx="315818" cy="315919"/>
              </a:xfrm>
              <a:prstGeom prst="cube">
                <a:avLst>
                  <a:gd name="adj" fmla="val 25000"/>
                </a:avLst>
              </a:prstGeom>
              <a:solidFill>
                <a:schemeClr val="accent6">
                  <a:lumMod val="40000"/>
                  <a:lumOff val="60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kumimoji="0" lang="ja-JP" altLang="en-US" dirty="0">
                  <a:ea typeface="ＭＳ Ｐゴシック" charset="-128"/>
                </a:endParaRPr>
              </a:p>
            </p:txBody>
          </p:sp>
          <p:sp>
            <p:nvSpPr>
              <p:cNvPr id="9" name="AutoShape 186"/>
              <p:cNvSpPr>
                <a:spLocks noChangeArrowheads="1"/>
              </p:cNvSpPr>
              <p:nvPr/>
            </p:nvSpPr>
            <p:spPr bwMode="auto">
              <a:xfrm>
                <a:off x="7881693" y="3067114"/>
                <a:ext cx="315818" cy="315919"/>
              </a:xfrm>
              <a:prstGeom prst="cube">
                <a:avLst>
                  <a:gd name="adj" fmla="val 25000"/>
                </a:avLst>
              </a:prstGeom>
              <a:solidFill>
                <a:schemeClr val="accent6">
                  <a:lumMod val="40000"/>
                  <a:lumOff val="60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kumimoji="0" lang="ja-JP" altLang="en-US" dirty="0">
                  <a:ea typeface="ＭＳ Ｐゴシック" charset="-128"/>
                </a:endParaRPr>
              </a:p>
            </p:txBody>
          </p:sp>
          <p:sp>
            <p:nvSpPr>
              <p:cNvPr id="10" name="AutoShape 187"/>
              <p:cNvSpPr>
                <a:spLocks noChangeArrowheads="1"/>
              </p:cNvSpPr>
              <p:nvPr/>
            </p:nvSpPr>
            <p:spPr bwMode="auto">
              <a:xfrm>
                <a:off x="8191163" y="2989324"/>
                <a:ext cx="315819" cy="315920"/>
              </a:xfrm>
              <a:prstGeom prst="cube">
                <a:avLst>
                  <a:gd name="adj" fmla="val 25000"/>
                </a:avLst>
              </a:prstGeom>
              <a:solidFill>
                <a:schemeClr val="accent6">
                  <a:lumMod val="40000"/>
                  <a:lumOff val="60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kumimoji="0" lang="ja-JP" altLang="en-US" dirty="0">
                  <a:ea typeface="ＭＳ Ｐゴシック" charset="-128"/>
                </a:endParaRPr>
              </a:p>
            </p:txBody>
          </p:sp>
          <p:sp>
            <p:nvSpPr>
              <p:cNvPr id="11" name="AutoShape 188"/>
              <p:cNvSpPr>
                <a:spLocks noChangeArrowheads="1"/>
              </p:cNvSpPr>
              <p:nvPr/>
            </p:nvSpPr>
            <p:spPr bwMode="auto">
              <a:xfrm>
                <a:off x="7576984" y="3143316"/>
                <a:ext cx="315818" cy="315919"/>
              </a:xfrm>
              <a:prstGeom prst="cube">
                <a:avLst>
                  <a:gd name="adj" fmla="val 25000"/>
                </a:avLst>
              </a:prstGeom>
              <a:solidFill>
                <a:schemeClr val="accent6">
                  <a:lumMod val="40000"/>
                  <a:lumOff val="60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kumimoji="0" lang="ja-JP" altLang="en-US" dirty="0">
                  <a:ea typeface="ＭＳ Ｐゴシック" charset="-128"/>
                </a:endParaRPr>
              </a:p>
            </p:txBody>
          </p:sp>
        </p:grpSp>
        <p:grpSp>
          <p:nvGrpSpPr>
            <p:cNvPr id="17448" name="グループ化 68"/>
            <p:cNvGrpSpPr>
              <a:grpSpLocks/>
            </p:cNvGrpSpPr>
            <p:nvPr/>
          </p:nvGrpSpPr>
          <p:grpSpPr bwMode="auto">
            <a:xfrm>
              <a:off x="7467721" y="4407869"/>
              <a:ext cx="1013730" cy="316430"/>
              <a:chOff x="7494589" y="4295250"/>
              <a:chExt cx="1013427" cy="316438"/>
            </a:xfrm>
          </p:grpSpPr>
          <p:sp>
            <p:nvSpPr>
              <p:cNvPr id="12" name="AutoShape 189"/>
              <p:cNvSpPr>
                <a:spLocks noChangeArrowheads="1"/>
              </p:cNvSpPr>
              <p:nvPr/>
            </p:nvSpPr>
            <p:spPr bwMode="auto">
              <a:xfrm>
                <a:off x="7494468" y="4295869"/>
                <a:ext cx="315819" cy="315920"/>
              </a:xfrm>
              <a:prstGeom prst="cube">
                <a:avLst>
                  <a:gd name="adj" fmla="val 25000"/>
                </a:avLst>
              </a:prstGeom>
              <a:solidFill>
                <a:schemeClr val="accent6">
                  <a:lumMod val="40000"/>
                  <a:lumOff val="60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kumimoji="0" lang="ja-JP" altLang="en-US" dirty="0">
                  <a:ea typeface="ＭＳ Ｐゴシック" charset="-128"/>
                </a:endParaRPr>
              </a:p>
            </p:txBody>
          </p:sp>
          <p:sp>
            <p:nvSpPr>
              <p:cNvPr id="13" name="AutoShape 190"/>
              <p:cNvSpPr>
                <a:spLocks noChangeArrowheads="1"/>
              </p:cNvSpPr>
              <p:nvPr/>
            </p:nvSpPr>
            <p:spPr bwMode="auto">
              <a:xfrm>
                <a:off x="7729348" y="4295869"/>
                <a:ext cx="315819" cy="315920"/>
              </a:xfrm>
              <a:prstGeom prst="cube">
                <a:avLst>
                  <a:gd name="adj" fmla="val 25000"/>
                </a:avLst>
              </a:prstGeom>
              <a:solidFill>
                <a:schemeClr val="accent6">
                  <a:lumMod val="40000"/>
                  <a:lumOff val="60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kumimoji="0" lang="ja-JP" altLang="en-US" dirty="0">
                  <a:ea typeface="ＭＳ Ｐゴシック" charset="-128"/>
                </a:endParaRPr>
              </a:p>
            </p:txBody>
          </p:sp>
          <p:sp>
            <p:nvSpPr>
              <p:cNvPr id="14" name="AutoShape 191"/>
              <p:cNvSpPr>
                <a:spLocks noChangeArrowheads="1"/>
              </p:cNvSpPr>
              <p:nvPr/>
            </p:nvSpPr>
            <p:spPr bwMode="auto">
              <a:xfrm>
                <a:off x="7965815" y="4295869"/>
                <a:ext cx="315818" cy="315920"/>
              </a:xfrm>
              <a:prstGeom prst="cube">
                <a:avLst>
                  <a:gd name="adj" fmla="val 25000"/>
                </a:avLst>
              </a:prstGeom>
              <a:solidFill>
                <a:schemeClr val="accent6">
                  <a:lumMod val="40000"/>
                  <a:lumOff val="60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kumimoji="0" lang="ja-JP" altLang="en-US" dirty="0">
                  <a:ea typeface="ＭＳ Ｐゴシック" charset="-128"/>
                </a:endParaRPr>
              </a:p>
            </p:txBody>
          </p:sp>
          <p:sp>
            <p:nvSpPr>
              <p:cNvPr id="15" name="AutoShape 192"/>
              <p:cNvSpPr>
                <a:spLocks noChangeArrowheads="1"/>
              </p:cNvSpPr>
              <p:nvPr/>
            </p:nvSpPr>
            <p:spPr bwMode="auto">
              <a:xfrm>
                <a:off x="8192759" y="4295869"/>
                <a:ext cx="315819" cy="315920"/>
              </a:xfrm>
              <a:prstGeom prst="cube">
                <a:avLst>
                  <a:gd name="adj" fmla="val 25000"/>
                </a:avLst>
              </a:prstGeom>
              <a:solidFill>
                <a:schemeClr val="accent6">
                  <a:lumMod val="40000"/>
                  <a:lumOff val="60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kumimoji="0" lang="ja-JP" altLang="en-US" dirty="0">
                  <a:ea typeface="ＭＳ Ｐゴシック" charset="-128"/>
                </a:endParaRPr>
              </a:p>
            </p:txBody>
          </p:sp>
        </p:grpSp>
        <p:grpSp>
          <p:nvGrpSpPr>
            <p:cNvPr id="17449" name="グループ化 70"/>
            <p:cNvGrpSpPr>
              <a:grpSpLocks/>
            </p:cNvGrpSpPr>
            <p:nvPr/>
          </p:nvGrpSpPr>
          <p:grpSpPr bwMode="auto">
            <a:xfrm>
              <a:off x="7551885" y="1495403"/>
              <a:ext cx="946433" cy="942952"/>
              <a:chOff x="7551739" y="1438275"/>
              <a:chExt cx="946150" cy="942975"/>
            </a:xfrm>
          </p:grpSpPr>
          <p:sp>
            <p:nvSpPr>
              <p:cNvPr id="16" name="AutoShape 232"/>
              <p:cNvSpPr>
                <a:spLocks noChangeArrowheads="1"/>
              </p:cNvSpPr>
              <p:nvPr/>
            </p:nvSpPr>
            <p:spPr bwMode="auto">
              <a:xfrm>
                <a:off x="8181641" y="1911384"/>
                <a:ext cx="315819" cy="315921"/>
              </a:xfrm>
              <a:prstGeom prst="cube">
                <a:avLst>
                  <a:gd name="adj" fmla="val 25000"/>
                </a:avLst>
              </a:prstGeom>
              <a:solidFill>
                <a:schemeClr val="accent6">
                  <a:lumMod val="40000"/>
                  <a:lumOff val="60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kumimoji="0" lang="ja-JP" altLang="en-US" dirty="0">
                  <a:ea typeface="ＭＳ Ｐゴシック" charset="-128"/>
                </a:endParaRPr>
              </a:p>
            </p:txBody>
          </p:sp>
          <p:sp>
            <p:nvSpPr>
              <p:cNvPr id="17" name="AutoShape 238"/>
              <p:cNvSpPr>
                <a:spLocks noChangeArrowheads="1"/>
              </p:cNvSpPr>
              <p:nvPr/>
            </p:nvSpPr>
            <p:spPr bwMode="auto">
              <a:xfrm>
                <a:off x="7945174" y="1673253"/>
                <a:ext cx="315818" cy="315921"/>
              </a:xfrm>
              <a:prstGeom prst="cube">
                <a:avLst>
                  <a:gd name="adj" fmla="val 25000"/>
                </a:avLst>
              </a:prstGeom>
              <a:solidFill>
                <a:schemeClr val="accent6">
                  <a:lumMod val="40000"/>
                  <a:lumOff val="60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kumimoji="0" lang="ja-JP" altLang="en-US" dirty="0">
                  <a:ea typeface="ＭＳ Ｐゴシック" charset="-128"/>
                </a:endParaRPr>
              </a:p>
            </p:txBody>
          </p:sp>
          <p:sp>
            <p:nvSpPr>
              <p:cNvPr id="18" name="AutoShape 231"/>
              <p:cNvSpPr>
                <a:spLocks noChangeArrowheads="1"/>
              </p:cNvSpPr>
              <p:nvPr/>
            </p:nvSpPr>
            <p:spPr bwMode="auto">
              <a:xfrm>
                <a:off x="7867410" y="1989173"/>
                <a:ext cx="315819" cy="315920"/>
              </a:xfrm>
              <a:prstGeom prst="cube">
                <a:avLst>
                  <a:gd name="adj" fmla="val 25000"/>
                </a:avLst>
              </a:prstGeom>
              <a:solidFill>
                <a:schemeClr val="accent6">
                  <a:lumMod val="40000"/>
                  <a:lumOff val="60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kumimoji="0" lang="ja-JP" altLang="en-US" dirty="0">
                  <a:ea typeface="ＭＳ Ｐゴシック" charset="-128"/>
                </a:endParaRPr>
              </a:p>
            </p:txBody>
          </p:sp>
          <p:sp>
            <p:nvSpPr>
              <p:cNvPr id="19" name="AutoShape 239"/>
              <p:cNvSpPr>
                <a:spLocks noChangeArrowheads="1"/>
              </p:cNvSpPr>
              <p:nvPr/>
            </p:nvSpPr>
            <p:spPr bwMode="auto">
              <a:xfrm>
                <a:off x="7630943" y="1752630"/>
                <a:ext cx="315818" cy="315921"/>
              </a:xfrm>
              <a:prstGeom prst="cube">
                <a:avLst>
                  <a:gd name="adj" fmla="val 25000"/>
                </a:avLst>
              </a:prstGeom>
              <a:solidFill>
                <a:schemeClr val="accent6">
                  <a:lumMod val="40000"/>
                  <a:lumOff val="60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kumimoji="0" lang="ja-JP" altLang="en-US" dirty="0">
                  <a:ea typeface="ＭＳ Ｐゴシック" charset="-128"/>
                </a:endParaRPr>
              </a:p>
            </p:txBody>
          </p:sp>
          <p:sp>
            <p:nvSpPr>
              <p:cNvPr id="20" name="AutoShape 240"/>
              <p:cNvSpPr>
                <a:spLocks noChangeArrowheads="1"/>
              </p:cNvSpPr>
              <p:nvPr/>
            </p:nvSpPr>
            <p:spPr bwMode="auto">
              <a:xfrm>
                <a:off x="7705533" y="1438297"/>
                <a:ext cx="315819" cy="315921"/>
              </a:xfrm>
              <a:prstGeom prst="cube">
                <a:avLst>
                  <a:gd name="adj" fmla="val 25000"/>
                </a:avLst>
              </a:prstGeom>
              <a:solidFill>
                <a:schemeClr val="accent6">
                  <a:lumMod val="40000"/>
                  <a:lumOff val="60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kumimoji="0" lang="ja-JP" altLang="en-US" dirty="0">
                  <a:ea typeface="ＭＳ Ｐゴシック" charset="-128"/>
                </a:endParaRPr>
              </a:p>
            </p:txBody>
          </p:sp>
          <p:sp>
            <p:nvSpPr>
              <p:cNvPr id="21" name="AutoShape 241"/>
              <p:cNvSpPr>
                <a:spLocks noChangeArrowheads="1"/>
              </p:cNvSpPr>
              <p:nvPr/>
            </p:nvSpPr>
            <p:spPr bwMode="auto">
              <a:xfrm>
                <a:off x="7867410" y="1751043"/>
                <a:ext cx="315819" cy="315920"/>
              </a:xfrm>
              <a:prstGeom prst="cube">
                <a:avLst>
                  <a:gd name="adj" fmla="val 25000"/>
                </a:avLst>
              </a:prstGeom>
              <a:solidFill>
                <a:schemeClr val="accent6">
                  <a:lumMod val="40000"/>
                  <a:lumOff val="60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kumimoji="0" lang="ja-JP" altLang="en-US" dirty="0">
                  <a:ea typeface="ＭＳ Ｐゴシック" charset="-128"/>
                </a:endParaRPr>
              </a:p>
            </p:txBody>
          </p:sp>
          <p:sp>
            <p:nvSpPr>
              <p:cNvPr id="22" name="AutoShape 233"/>
              <p:cNvSpPr>
                <a:spLocks noChangeArrowheads="1"/>
              </p:cNvSpPr>
              <p:nvPr/>
            </p:nvSpPr>
            <p:spPr bwMode="auto">
              <a:xfrm>
                <a:off x="7551592" y="2065375"/>
                <a:ext cx="315818" cy="315920"/>
              </a:xfrm>
              <a:prstGeom prst="cube">
                <a:avLst>
                  <a:gd name="adj" fmla="val 25000"/>
                </a:avLst>
              </a:prstGeom>
              <a:solidFill>
                <a:schemeClr val="accent6">
                  <a:lumMod val="40000"/>
                  <a:lumOff val="60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kumimoji="0" lang="ja-JP" altLang="en-US" dirty="0">
                  <a:ea typeface="ＭＳ Ｐゴシック" charset="-128"/>
                </a:endParaRPr>
              </a:p>
            </p:txBody>
          </p:sp>
        </p:grpSp>
        <p:sp>
          <p:nvSpPr>
            <p:cNvPr id="17450" name="Text Box 338"/>
            <p:cNvSpPr txBox="1">
              <a:spLocks noChangeArrowheads="1"/>
            </p:cNvSpPr>
            <p:nvPr/>
          </p:nvSpPr>
          <p:spPr bwMode="auto">
            <a:xfrm>
              <a:off x="7281863" y="609600"/>
              <a:ext cx="1785937" cy="523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pitchFamily="50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pitchFamily="50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pitchFamily="50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pitchFamily="50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pitchFamily="50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pitchFamily="50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pitchFamily="50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pitchFamily="50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pitchFamily="50" charset="-128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kumimoji="0" lang="ja-JP" altLang="en-US" sz="2800" b="1"/>
                <a:t>並ぶ次元</a:t>
              </a:r>
              <a:endParaRPr kumimoji="0" lang="en-US" altLang="ja-JP" sz="2800" b="1"/>
            </a:p>
          </p:txBody>
        </p:sp>
        <p:sp>
          <p:nvSpPr>
            <p:cNvPr id="42" name="Text Box 347"/>
            <p:cNvSpPr txBox="1">
              <a:spLocks noChangeArrowheads="1"/>
            </p:cNvSpPr>
            <p:nvPr/>
          </p:nvSpPr>
          <p:spPr bwMode="auto">
            <a:xfrm>
              <a:off x="8150225" y="1371600"/>
              <a:ext cx="917575" cy="523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kumimoji="0" lang="en-US" altLang="ja-JP" sz="2800" b="1" dirty="0">
                  <a:latin typeface="+mn-ea"/>
                  <a:ea typeface="+mn-ea"/>
                </a:rPr>
                <a:t>3D</a:t>
              </a:r>
            </a:p>
          </p:txBody>
        </p:sp>
        <p:sp>
          <p:nvSpPr>
            <p:cNvPr id="43" name="Text Box 348"/>
            <p:cNvSpPr txBox="1">
              <a:spLocks noChangeArrowheads="1"/>
            </p:cNvSpPr>
            <p:nvPr/>
          </p:nvSpPr>
          <p:spPr bwMode="auto">
            <a:xfrm>
              <a:off x="8150225" y="2600325"/>
              <a:ext cx="920750" cy="523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kumimoji="0" lang="en-US" altLang="ja-JP" sz="2800" b="1" dirty="0">
                  <a:latin typeface="+mn-ea"/>
                  <a:ea typeface="+mn-ea"/>
                </a:rPr>
                <a:t>2D</a:t>
              </a:r>
            </a:p>
          </p:txBody>
        </p:sp>
        <p:sp>
          <p:nvSpPr>
            <p:cNvPr id="44" name="Text Box 349"/>
            <p:cNvSpPr txBox="1">
              <a:spLocks noChangeArrowheads="1"/>
            </p:cNvSpPr>
            <p:nvPr/>
          </p:nvSpPr>
          <p:spPr bwMode="auto">
            <a:xfrm>
              <a:off x="8150225" y="3886200"/>
              <a:ext cx="917575" cy="523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kumimoji="0" lang="en-US" altLang="ja-JP" sz="2800" b="1" dirty="0">
                  <a:latin typeface="+mn-ea"/>
                  <a:ea typeface="+mn-ea"/>
                </a:rPr>
                <a:t>1D</a:t>
              </a:r>
            </a:p>
          </p:txBody>
        </p:sp>
        <p:sp>
          <p:nvSpPr>
            <p:cNvPr id="57" name="Text Box 346"/>
            <p:cNvSpPr txBox="1">
              <a:spLocks noChangeArrowheads="1"/>
            </p:cNvSpPr>
            <p:nvPr/>
          </p:nvSpPr>
          <p:spPr bwMode="auto">
            <a:xfrm>
              <a:off x="8229600" y="5162550"/>
              <a:ext cx="774700" cy="522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kumimoji="0" lang="en-US" altLang="ja-JP" sz="2800" b="1" dirty="0">
                  <a:latin typeface="+mn-ea"/>
                  <a:ea typeface="+mn-ea"/>
                </a:rPr>
                <a:t>0D</a:t>
              </a:r>
            </a:p>
          </p:txBody>
        </p:sp>
        <p:sp>
          <p:nvSpPr>
            <p:cNvPr id="58" name="AutoShape 192"/>
            <p:cNvSpPr>
              <a:spLocks noChangeArrowheads="1"/>
            </p:cNvSpPr>
            <p:nvPr/>
          </p:nvSpPr>
          <p:spPr bwMode="auto">
            <a:xfrm>
              <a:off x="7737475" y="5627688"/>
              <a:ext cx="315913" cy="315912"/>
            </a:xfrm>
            <a:prstGeom prst="cube">
              <a:avLst>
                <a:gd name="adj" fmla="val 25000"/>
              </a:avLst>
            </a:prstGeom>
            <a:solidFill>
              <a:schemeClr val="accent6">
                <a:lumMod val="40000"/>
                <a:lumOff val="6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kumimoji="0" lang="ja-JP" altLang="ja-JP">
                <a:ea typeface="ＭＳ Ｐゴシック" charset="-128"/>
              </a:endParaRPr>
            </a:p>
          </p:txBody>
        </p:sp>
        <p:cxnSp>
          <p:nvCxnSpPr>
            <p:cNvPr id="17456" name="直線コネクタ 64"/>
            <p:cNvCxnSpPr>
              <a:cxnSpLocks noChangeShapeType="1"/>
            </p:cNvCxnSpPr>
            <p:nvPr/>
          </p:nvCxnSpPr>
          <p:spPr bwMode="auto">
            <a:xfrm>
              <a:off x="7062788" y="1134395"/>
              <a:ext cx="1941034" cy="1588"/>
            </a:xfrm>
            <a:prstGeom prst="line">
              <a:avLst/>
            </a:prstGeom>
            <a:noFill/>
            <a:ln w="12700" algn="ctr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7457" name="直線コネクタ 72"/>
            <p:cNvCxnSpPr>
              <a:cxnSpLocks noChangeShapeType="1"/>
            </p:cNvCxnSpPr>
            <p:nvPr/>
          </p:nvCxnSpPr>
          <p:spPr bwMode="auto">
            <a:xfrm rot="5400000">
              <a:off x="4493086" y="3525439"/>
              <a:ext cx="5577684" cy="1588"/>
            </a:xfrm>
            <a:prstGeom prst="line">
              <a:avLst/>
            </a:prstGeom>
            <a:noFill/>
            <a:ln w="12700" algn="ctr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66" name="テキスト ボックス 65"/>
          <p:cNvSpPr txBox="1">
            <a:spLocks noChangeArrowheads="1"/>
          </p:cNvSpPr>
          <p:nvPr/>
        </p:nvSpPr>
        <p:spPr bwMode="auto">
          <a:xfrm>
            <a:off x="2116138" y="3733800"/>
            <a:ext cx="1998662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algn="ctr" eaLnBrk="1" hangingPunct="1"/>
            <a:r>
              <a:rPr lang="en-US" altLang="ja-JP" sz="2800" b="1">
                <a:solidFill>
                  <a:srgbClr val="FFC000"/>
                </a:solidFill>
              </a:rPr>
              <a:t>[</a:t>
            </a:r>
            <a:r>
              <a:rPr lang="ja-JP" altLang="en-US" sz="2800" b="1">
                <a:solidFill>
                  <a:srgbClr val="FFC000"/>
                </a:solidFill>
              </a:rPr>
              <a:t>大和田</a:t>
            </a:r>
            <a:r>
              <a:rPr lang="en-US" altLang="ja-JP" sz="2800" b="1">
                <a:solidFill>
                  <a:srgbClr val="FFC000"/>
                </a:solidFill>
              </a:rPr>
              <a:t>’04]</a:t>
            </a:r>
            <a:endParaRPr lang="ja-JP" altLang="en-US" sz="2800" b="1">
              <a:solidFill>
                <a:srgbClr val="FFC000"/>
              </a:solidFill>
            </a:endParaRPr>
          </a:p>
        </p:txBody>
      </p:sp>
      <p:sp>
        <p:nvSpPr>
          <p:cNvPr id="68" name="テキスト ボックス 67"/>
          <p:cNvSpPr txBox="1">
            <a:spLocks noChangeArrowheads="1"/>
          </p:cNvSpPr>
          <p:nvPr/>
        </p:nvSpPr>
        <p:spPr bwMode="auto">
          <a:xfrm>
            <a:off x="2133600" y="3733800"/>
            <a:ext cx="199866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algn="ctr" eaLnBrk="1" hangingPunct="1"/>
            <a:r>
              <a:rPr lang="en-US" altLang="ja-JP" sz="2800" b="1">
                <a:solidFill>
                  <a:srgbClr val="FF0000"/>
                </a:solidFill>
              </a:rPr>
              <a:t>[</a:t>
            </a:r>
            <a:r>
              <a:rPr lang="ja-JP" altLang="en-US" sz="2800" b="1">
                <a:solidFill>
                  <a:srgbClr val="FF0000"/>
                </a:solidFill>
              </a:rPr>
              <a:t>提案手法</a:t>
            </a:r>
            <a:r>
              <a:rPr lang="en-US" altLang="ja-JP" sz="2800" b="1">
                <a:solidFill>
                  <a:srgbClr val="FF0000"/>
                </a:solidFill>
              </a:rPr>
              <a:t>]</a:t>
            </a:r>
            <a:endParaRPr lang="ja-JP" altLang="en-US" sz="2800" b="1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 animBg="1"/>
      <p:bldP spid="64" grpId="0" animBg="1"/>
      <p:bldP spid="64" grpId="1" animBg="1"/>
      <p:bldP spid="59" grpId="0" animBg="1"/>
      <p:bldP spid="63" grpId="0" animBg="1"/>
      <p:bldP spid="66" grpId="0"/>
      <p:bldP spid="66" grpId="1"/>
      <p:bldP spid="6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ソリッドテクスチャの作成手法</a:t>
            </a:r>
          </a:p>
        </p:txBody>
      </p:sp>
      <p:sp>
        <p:nvSpPr>
          <p:cNvPr id="4" name="フリーフォーム 3"/>
          <p:cNvSpPr>
            <a:spLocks noChangeArrowheads="1"/>
          </p:cNvSpPr>
          <p:nvPr/>
        </p:nvSpPr>
        <p:spPr bwMode="auto">
          <a:xfrm>
            <a:off x="1500188" y="1536700"/>
            <a:ext cx="6103937" cy="3535363"/>
          </a:xfrm>
          <a:custGeom>
            <a:avLst/>
            <a:gdLst>
              <a:gd name="T0" fmla="*/ 0 w 5038144"/>
              <a:gd name="T1" fmla="*/ 2238 h 2241804"/>
              <a:gd name="T2" fmla="*/ 11046 w 5038144"/>
              <a:gd name="T3" fmla="*/ 1646883 h 2241804"/>
              <a:gd name="T4" fmla="*/ 1911005 w 5038144"/>
              <a:gd name="T5" fmla="*/ 1646883 h 2241804"/>
              <a:gd name="T6" fmla="*/ 1922051 w 5038144"/>
              <a:gd name="T7" fmla="*/ 3290799 h 2241804"/>
              <a:gd name="T8" fmla="*/ 6074141 w 5038144"/>
              <a:gd name="T9" fmla="*/ 3277376 h 2241804"/>
              <a:gd name="T10" fmla="*/ 6086252 w 5038144"/>
              <a:gd name="T11" fmla="*/ 0 h 2241804"/>
              <a:gd name="T12" fmla="*/ 0 w 5038144"/>
              <a:gd name="T13" fmla="*/ 2238 h 2241804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5038144"/>
              <a:gd name="T22" fmla="*/ 0 h 2241804"/>
              <a:gd name="T23" fmla="*/ 5038144 w 5038144"/>
              <a:gd name="T24" fmla="*/ 2241804 h 2241804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5038144" h="2241804">
                <a:moveTo>
                  <a:pt x="0" y="1524"/>
                </a:moveTo>
                <a:lnTo>
                  <a:pt x="9144" y="1121912"/>
                </a:lnTo>
                <a:lnTo>
                  <a:pt x="1581912" y="1121912"/>
                </a:lnTo>
                <a:lnTo>
                  <a:pt x="1591056" y="2241804"/>
                </a:lnTo>
                <a:lnTo>
                  <a:pt x="5028121" y="2232660"/>
                </a:lnTo>
                <a:cubicBezTo>
                  <a:pt x="5028481" y="1241044"/>
                  <a:pt x="5037784" y="991616"/>
                  <a:pt x="5038144" y="0"/>
                </a:cubicBezTo>
                <a:lnTo>
                  <a:pt x="0" y="152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38100" cap="rnd" algn="ctr">
            <a:solidFill>
              <a:srgbClr val="FF0000"/>
            </a:solidFill>
            <a:round/>
            <a:headEnd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>
              <a:defRPr/>
            </a:pPr>
            <a:endParaRPr lang="ja-JP" altLang="en-US"/>
          </a:p>
        </p:txBody>
      </p:sp>
      <p:pic>
        <p:nvPicPr>
          <p:cNvPr id="18436" name="Picture 324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6000" contrast="-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2775" y="3454400"/>
            <a:ext cx="1308100" cy="1357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7" name="Picture 325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3313" y="3478213"/>
            <a:ext cx="1292225" cy="1298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8" name="Picture 328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5538" y="1751013"/>
            <a:ext cx="1335087" cy="1357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9" name="Picture 329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6275" y="1708150"/>
            <a:ext cx="1387475" cy="143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40" name="Picture 330"/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5313" y="1751013"/>
            <a:ext cx="1325562" cy="1365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41" name="Text Box 339"/>
          <p:cNvSpPr txBox="1">
            <a:spLocks noChangeArrowheads="1"/>
          </p:cNvSpPr>
          <p:nvPr/>
        </p:nvSpPr>
        <p:spPr bwMode="auto">
          <a:xfrm>
            <a:off x="3038475" y="2655888"/>
            <a:ext cx="5334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kumimoji="0" lang="en-US" altLang="ja-JP" sz="2800" b="1"/>
              <a:t>0</a:t>
            </a:r>
          </a:p>
        </p:txBody>
      </p:sp>
      <p:sp>
        <p:nvSpPr>
          <p:cNvPr id="11" name="Text Box 340"/>
          <p:cNvSpPr txBox="1">
            <a:spLocks noChangeArrowheads="1"/>
          </p:cNvSpPr>
          <p:nvPr/>
        </p:nvSpPr>
        <p:spPr bwMode="auto">
          <a:xfrm>
            <a:off x="4589463" y="4370388"/>
            <a:ext cx="839787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kumimoji="0" lang="en-US" altLang="ja-JP" sz="2800" b="1" dirty="0">
                <a:latin typeface="+mn-ea"/>
                <a:ea typeface="+mn-ea"/>
              </a:rPr>
              <a:t>1-b</a:t>
            </a:r>
          </a:p>
        </p:txBody>
      </p:sp>
      <p:sp>
        <p:nvSpPr>
          <p:cNvPr id="12" name="Text Box 341"/>
          <p:cNvSpPr txBox="1">
            <a:spLocks noChangeArrowheads="1"/>
          </p:cNvSpPr>
          <p:nvPr/>
        </p:nvSpPr>
        <p:spPr bwMode="auto">
          <a:xfrm>
            <a:off x="4643438" y="2655888"/>
            <a:ext cx="747712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kumimoji="0" lang="en-US" altLang="ja-JP" sz="2800" b="1" dirty="0">
                <a:latin typeface="+mn-ea"/>
                <a:ea typeface="+mn-ea"/>
              </a:rPr>
              <a:t>1-a</a:t>
            </a:r>
          </a:p>
        </p:txBody>
      </p:sp>
      <p:sp>
        <p:nvSpPr>
          <p:cNvPr id="13" name="Text Box 342"/>
          <p:cNvSpPr txBox="1">
            <a:spLocks noChangeArrowheads="1"/>
          </p:cNvSpPr>
          <p:nvPr/>
        </p:nvSpPr>
        <p:spPr bwMode="auto">
          <a:xfrm>
            <a:off x="6657975" y="2655888"/>
            <a:ext cx="77152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kumimoji="0" lang="en-US" altLang="ja-JP" sz="2800" b="1" dirty="0">
                <a:latin typeface="+mn-ea"/>
                <a:ea typeface="+mn-ea"/>
              </a:rPr>
              <a:t>2-a</a:t>
            </a:r>
          </a:p>
        </p:txBody>
      </p:sp>
      <p:sp>
        <p:nvSpPr>
          <p:cNvPr id="14" name="Text Box 343"/>
          <p:cNvSpPr txBox="1">
            <a:spLocks noChangeArrowheads="1"/>
          </p:cNvSpPr>
          <p:nvPr/>
        </p:nvSpPr>
        <p:spPr bwMode="auto">
          <a:xfrm>
            <a:off x="6643688" y="4370388"/>
            <a:ext cx="839787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kumimoji="0" lang="en-US" altLang="ja-JP" sz="2800" b="1" dirty="0">
                <a:latin typeface="+mn-ea"/>
                <a:ea typeface="+mn-ea"/>
              </a:rPr>
              <a:t>2-b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ソリッドテクスチャの作成手法</a:t>
            </a:r>
          </a:p>
        </p:txBody>
      </p:sp>
      <p:sp>
        <p:nvSpPr>
          <p:cNvPr id="19459" name="コンテンツ プレースホルダ 24"/>
          <p:cNvSpPr>
            <a:spLocks noGrp="1"/>
          </p:cNvSpPr>
          <p:nvPr>
            <p:ph idx="1"/>
          </p:nvPr>
        </p:nvSpPr>
        <p:spPr>
          <a:xfrm>
            <a:off x="142875" y="5178425"/>
            <a:ext cx="8858250" cy="1536700"/>
          </a:xfrm>
        </p:spPr>
        <p:txBody>
          <a:bodyPr/>
          <a:lstStyle/>
          <a:p>
            <a:r>
              <a:rPr lang="ja-JP" altLang="en-US" smtClean="0"/>
              <a:t>空間的に一様なテクスチャ</a:t>
            </a:r>
            <a:endParaRPr lang="en-US" altLang="ja-JP" smtClean="0"/>
          </a:p>
          <a:p>
            <a:pPr lvl="1">
              <a:buFont typeface="Arial" charset="0"/>
              <a:buNone/>
            </a:pPr>
            <a:r>
              <a:rPr lang="en-US" altLang="ja-JP" smtClean="0">
                <a:sym typeface="Wingdings" pitchFamily="2" charset="2"/>
              </a:rPr>
              <a:t> </a:t>
            </a:r>
            <a:r>
              <a:rPr lang="ja-JP" altLang="en-US" smtClean="0">
                <a:sym typeface="Wingdings" pitchFamily="2" charset="2"/>
              </a:rPr>
              <a:t>既存手法で合成可能 </a:t>
            </a:r>
            <a:r>
              <a:rPr lang="en-US" altLang="ja-JP" smtClean="0">
                <a:sym typeface="Wingdings" pitchFamily="2" charset="2"/>
              </a:rPr>
              <a:t>[Kopf07]</a:t>
            </a:r>
            <a:endParaRPr lang="ja-JP" altLang="en-US" smtClean="0"/>
          </a:p>
        </p:txBody>
      </p:sp>
      <p:sp>
        <p:nvSpPr>
          <p:cNvPr id="4" name="フリーフォーム 3"/>
          <p:cNvSpPr>
            <a:spLocks noChangeArrowheads="1"/>
          </p:cNvSpPr>
          <p:nvPr/>
        </p:nvSpPr>
        <p:spPr bwMode="auto">
          <a:xfrm>
            <a:off x="1500188" y="1536700"/>
            <a:ext cx="6103937" cy="3535363"/>
          </a:xfrm>
          <a:custGeom>
            <a:avLst/>
            <a:gdLst>
              <a:gd name="T0" fmla="*/ 0 w 5038144"/>
              <a:gd name="T1" fmla="*/ 2238 h 2241804"/>
              <a:gd name="T2" fmla="*/ 11046 w 5038144"/>
              <a:gd name="T3" fmla="*/ 1646883 h 2241804"/>
              <a:gd name="T4" fmla="*/ 1911005 w 5038144"/>
              <a:gd name="T5" fmla="*/ 1646883 h 2241804"/>
              <a:gd name="T6" fmla="*/ 1922051 w 5038144"/>
              <a:gd name="T7" fmla="*/ 3290799 h 2241804"/>
              <a:gd name="T8" fmla="*/ 6074141 w 5038144"/>
              <a:gd name="T9" fmla="*/ 3277376 h 2241804"/>
              <a:gd name="T10" fmla="*/ 6086252 w 5038144"/>
              <a:gd name="T11" fmla="*/ 0 h 2241804"/>
              <a:gd name="T12" fmla="*/ 0 w 5038144"/>
              <a:gd name="T13" fmla="*/ 2238 h 2241804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5038144"/>
              <a:gd name="T22" fmla="*/ 0 h 2241804"/>
              <a:gd name="T23" fmla="*/ 5038144 w 5038144"/>
              <a:gd name="T24" fmla="*/ 2241804 h 2241804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5038144" h="2241804">
                <a:moveTo>
                  <a:pt x="0" y="1524"/>
                </a:moveTo>
                <a:lnTo>
                  <a:pt x="9144" y="1121912"/>
                </a:lnTo>
                <a:lnTo>
                  <a:pt x="1581912" y="1121912"/>
                </a:lnTo>
                <a:lnTo>
                  <a:pt x="1591056" y="2241804"/>
                </a:lnTo>
                <a:lnTo>
                  <a:pt x="5028121" y="2232660"/>
                </a:lnTo>
                <a:cubicBezTo>
                  <a:pt x="5028481" y="1241044"/>
                  <a:pt x="5037784" y="991616"/>
                  <a:pt x="5038144" y="0"/>
                </a:cubicBezTo>
                <a:lnTo>
                  <a:pt x="0" y="152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38100" algn="ctr">
            <a:solidFill>
              <a:srgbClr val="FF0000"/>
            </a:solidFill>
            <a:round/>
            <a:headEnd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>
              <a:defRPr/>
            </a:pPr>
            <a:endParaRPr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1722438" y="1679575"/>
            <a:ext cx="5738812" cy="14890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ja-JP" altLang="en-US"/>
          </a:p>
        </p:txBody>
      </p:sp>
      <p:pic>
        <p:nvPicPr>
          <p:cNvPr id="19462" name="Picture 324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6000" contrast="-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2775" y="3454400"/>
            <a:ext cx="1308100" cy="1357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3" name="Picture 325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3313" y="3478213"/>
            <a:ext cx="1292225" cy="1298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4" name="Picture 328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5538" y="1751013"/>
            <a:ext cx="1335087" cy="1357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5" name="Picture 329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6275" y="1708150"/>
            <a:ext cx="1387475" cy="143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6" name="Picture 330"/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5313" y="1751013"/>
            <a:ext cx="1325562" cy="1365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67" name="Text Box 339"/>
          <p:cNvSpPr txBox="1">
            <a:spLocks noChangeArrowheads="1"/>
          </p:cNvSpPr>
          <p:nvPr/>
        </p:nvSpPr>
        <p:spPr bwMode="auto">
          <a:xfrm>
            <a:off x="3038475" y="2655888"/>
            <a:ext cx="5334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kumimoji="0" lang="en-US" altLang="ja-JP" sz="2800" b="1"/>
              <a:t>0</a:t>
            </a:r>
          </a:p>
        </p:txBody>
      </p:sp>
      <p:sp>
        <p:nvSpPr>
          <p:cNvPr id="11" name="Text Box 340"/>
          <p:cNvSpPr txBox="1">
            <a:spLocks noChangeArrowheads="1"/>
          </p:cNvSpPr>
          <p:nvPr/>
        </p:nvSpPr>
        <p:spPr bwMode="auto">
          <a:xfrm>
            <a:off x="4589463" y="4370388"/>
            <a:ext cx="839787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kumimoji="0" lang="en-US" altLang="ja-JP" sz="2800" b="1" dirty="0">
                <a:latin typeface="+mn-ea"/>
                <a:ea typeface="+mn-ea"/>
              </a:rPr>
              <a:t>1-b</a:t>
            </a:r>
          </a:p>
        </p:txBody>
      </p:sp>
      <p:sp>
        <p:nvSpPr>
          <p:cNvPr id="12" name="Text Box 341"/>
          <p:cNvSpPr txBox="1">
            <a:spLocks noChangeArrowheads="1"/>
          </p:cNvSpPr>
          <p:nvPr/>
        </p:nvSpPr>
        <p:spPr bwMode="auto">
          <a:xfrm>
            <a:off x="4643438" y="2655888"/>
            <a:ext cx="747712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kumimoji="0" lang="en-US" altLang="ja-JP" sz="2800" b="1" dirty="0">
                <a:latin typeface="+mn-ea"/>
                <a:ea typeface="+mn-ea"/>
              </a:rPr>
              <a:t>1-a</a:t>
            </a:r>
          </a:p>
        </p:txBody>
      </p:sp>
      <p:sp>
        <p:nvSpPr>
          <p:cNvPr id="13" name="Text Box 342"/>
          <p:cNvSpPr txBox="1">
            <a:spLocks noChangeArrowheads="1"/>
          </p:cNvSpPr>
          <p:nvPr/>
        </p:nvSpPr>
        <p:spPr bwMode="auto">
          <a:xfrm>
            <a:off x="6657975" y="2655888"/>
            <a:ext cx="77152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kumimoji="0" lang="en-US" altLang="ja-JP" sz="2800" b="1" dirty="0">
                <a:latin typeface="+mn-ea"/>
                <a:ea typeface="+mn-ea"/>
              </a:rPr>
              <a:t>2-a</a:t>
            </a:r>
          </a:p>
        </p:txBody>
      </p:sp>
      <p:sp>
        <p:nvSpPr>
          <p:cNvPr id="14" name="Text Box 343"/>
          <p:cNvSpPr txBox="1">
            <a:spLocks noChangeArrowheads="1"/>
          </p:cNvSpPr>
          <p:nvPr/>
        </p:nvSpPr>
        <p:spPr bwMode="auto">
          <a:xfrm>
            <a:off x="6643688" y="4370388"/>
            <a:ext cx="839787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kumimoji="0" lang="en-US" altLang="ja-JP" sz="2800" b="1" dirty="0">
                <a:latin typeface="+mn-ea"/>
                <a:ea typeface="+mn-ea"/>
              </a:rPr>
              <a:t>2-b</a:t>
            </a:r>
          </a:p>
        </p:txBody>
      </p:sp>
      <p:pic>
        <p:nvPicPr>
          <p:cNvPr id="27" name="Picture 4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354724" y="5316003"/>
            <a:ext cx="2500330" cy="13991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softEdge rad="63500"/>
          </a:effectLst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フリーフォーム 3"/>
          <p:cNvSpPr>
            <a:spLocks noChangeArrowheads="1"/>
          </p:cNvSpPr>
          <p:nvPr/>
        </p:nvSpPr>
        <p:spPr bwMode="auto">
          <a:xfrm>
            <a:off x="1500188" y="1536700"/>
            <a:ext cx="6103937" cy="3535363"/>
          </a:xfrm>
          <a:custGeom>
            <a:avLst/>
            <a:gdLst>
              <a:gd name="T0" fmla="*/ 0 w 5038144"/>
              <a:gd name="T1" fmla="*/ 2238 h 2241804"/>
              <a:gd name="T2" fmla="*/ 11046 w 5038144"/>
              <a:gd name="T3" fmla="*/ 1646883 h 2241804"/>
              <a:gd name="T4" fmla="*/ 1911005 w 5038144"/>
              <a:gd name="T5" fmla="*/ 1646883 h 2241804"/>
              <a:gd name="T6" fmla="*/ 1922051 w 5038144"/>
              <a:gd name="T7" fmla="*/ 3290799 h 2241804"/>
              <a:gd name="T8" fmla="*/ 6074141 w 5038144"/>
              <a:gd name="T9" fmla="*/ 3277376 h 2241804"/>
              <a:gd name="T10" fmla="*/ 6086252 w 5038144"/>
              <a:gd name="T11" fmla="*/ 0 h 2241804"/>
              <a:gd name="T12" fmla="*/ 0 w 5038144"/>
              <a:gd name="T13" fmla="*/ 2238 h 2241804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5038144"/>
              <a:gd name="T22" fmla="*/ 0 h 2241804"/>
              <a:gd name="T23" fmla="*/ 5038144 w 5038144"/>
              <a:gd name="T24" fmla="*/ 2241804 h 2241804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5038144" h="2241804">
                <a:moveTo>
                  <a:pt x="0" y="1524"/>
                </a:moveTo>
                <a:lnTo>
                  <a:pt x="9144" y="1121912"/>
                </a:lnTo>
                <a:lnTo>
                  <a:pt x="1581912" y="1121912"/>
                </a:lnTo>
                <a:lnTo>
                  <a:pt x="1591056" y="2241804"/>
                </a:lnTo>
                <a:lnTo>
                  <a:pt x="5028121" y="2232660"/>
                </a:lnTo>
                <a:cubicBezTo>
                  <a:pt x="5028481" y="1241044"/>
                  <a:pt x="5037784" y="991616"/>
                  <a:pt x="5038144" y="0"/>
                </a:cubicBezTo>
                <a:lnTo>
                  <a:pt x="0" y="152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38100" algn="ctr">
            <a:solidFill>
              <a:srgbClr val="FF0000"/>
            </a:solidFill>
            <a:round/>
            <a:headEnd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>
              <a:defRPr/>
            </a:pPr>
            <a:endParaRPr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3571875" y="3368675"/>
            <a:ext cx="1822450" cy="14890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ja-JP" altLang="en-US"/>
          </a:p>
        </p:txBody>
      </p:sp>
      <p:sp>
        <p:nvSpPr>
          <p:cNvPr id="20484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ソリッドテクスチャの作成手法</a:t>
            </a:r>
          </a:p>
        </p:txBody>
      </p:sp>
      <p:sp>
        <p:nvSpPr>
          <p:cNvPr id="20485" name="コンテンツ プレースホルダ 24"/>
          <p:cNvSpPr>
            <a:spLocks noGrp="1"/>
          </p:cNvSpPr>
          <p:nvPr>
            <p:ph idx="1"/>
          </p:nvPr>
        </p:nvSpPr>
        <p:spPr>
          <a:xfrm>
            <a:off x="142875" y="5178425"/>
            <a:ext cx="8858250" cy="1536700"/>
          </a:xfrm>
        </p:spPr>
        <p:txBody>
          <a:bodyPr/>
          <a:lstStyle/>
          <a:p>
            <a:r>
              <a:rPr lang="ja-JP" altLang="en-US" smtClean="0"/>
              <a:t>層状に変化するテクスチャ</a:t>
            </a:r>
            <a:endParaRPr lang="en-US" altLang="ja-JP" smtClean="0"/>
          </a:p>
          <a:p>
            <a:pPr lvl="1"/>
            <a:r>
              <a:rPr lang="ja-JP" altLang="en-US" smtClean="0"/>
              <a:t>例</a:t>
            </a:r>
            <a:r>
              <a:rPr lang="en-US" altLang="ja-JP" smtClean="0"/>
              <a:t>: </a:t>
            </a:r>
            <a:r>
              <a:rPr lang="ja-JP" altLang="en-US" smtClean="0"/>
              <a:t>ケーキ、地層</a:t>
            </a:r>
            <a:endParaRPr lang="en-US" altLang="ja-JP" smtClean="0"/>
          </a:p>
          <a:p>
            <a:pPr lvl="1">
              <a:buFont typeface="Arial" charset="0"/>
              <a:buNone/>
            </a:pPr>
            <a:r>
              <a:rPr lang="en-US" altLang="ja-JP" smtClean="0">
                <a:sym typeface="Wingdings" pitchFamily="2" charset="2"/>
              </a:rPr>
              <a:t> </a:t>
            </a:r>
            <a:r>
              <a:rPr lang="ja-JP" altLang="en-US" smtClean="0">
                <a:sym typeface="Wingdings" pitchFamily="2" charset="2"/>
              </a:rPr>
              <a:t>既存手法では扱っていない</a:t>
            </a:r>
            <a:endParaRPr lang="ja-JP" altLang="en-US" smtClean="0"/>
          </a:p>
        </p:txBody>
      </p:sp>
      <p:pic>
        <p:nvPicPr>
          <p:cNvPr id="20486" name="Picture 324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6000" contrast="-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2775" y="3454400"/>
            <a:ext cx="1308100" cy="1357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7" name="Picture 325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3313" y="3478213"/>
            <a:ext cx="1292225" cy="1298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8" name="Picture 328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5538" y="1751013"/>
            <a:ext cx="1335087" cy="1357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9" name="Picture 329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6275" y="1708150"/>
            <a:ext cx="1387475" cy="143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90" name="Picture 330"/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5313" y="1751013"/>
            <a:ext cx="1325562" cy="1365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91" name="Text Box 339"/>
          <p:cNvSpPr txBox="1">
            <a:spLocks noChangeArrowheads="1"/>
          </p:cNvSpPr>
          <p:nvPr/>
        </p:nvSpPr>
        <p:spPr bwMode="auto">
          <a:xfrm>
            <a:off x="3038475" y="2655888"/>
            <a:ext cx="5334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kumimoji="0" lang="en-US" altLang="ja-JP" sz="2800" b="1"/>
              <a:t>0</a:t>
            </a:r>
          </a:p>
        </p:txBody>
      </p:sp>
      <p:sp>
        <p:nvSpPr>
          <p:cNvPr id="11" name="Text Box 340"/>
          <p:cNvSpPr txBox="1">
            <a:spLocks noChangeArrowheads="1"/>
          </p:cNvSpPr>
          <p:nvPr/>
        </p:nvSpPr>
        <p:spPr bwMode="auto">
          <a:xfrm>
            <a:off x="4589463" y="4370388"/>
            <a:ext cx="839787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kumimoji="0" lang="en-US" altLang="ja-JP" sz="2800" b="1" dirty="0">
                <a:latin typeface="+mn-ea"/>
                <a:ea typeface="+mn-ea"/>
              </a:rPr>
              <a:t>1-b</a:t>
            </a:r>
          </a:p>
        </p:txBody>
      </p:sp>
      <p:sp>
        <p:nvSpPr>
          <p:cNvPr id="12" name="Text Box 341"/>
          <p:cNvSpPr txBox="1">
            <a:spLocks noChangeArrowheads="1"/>
          </p:cNvSpPr>
          <p:nvPr/>
        </p:nvSpPr>
        <p:spPr bwMode="auto">
          <a:xfrm>
            <a:off x="4643438" y="2655888"/>
            <a:ext cx="747712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kumimoji="0" lang="en-US" altLang="ja-JP" sz="2800" b="1" dirty="0">
                <a:latin typeface="+mn-ea"/>
                <a:ea typeface="+mn-ea"/>
              </a:rPr>
              <a:t>1-a</a:t>
            </a:r>
          </a:p>
        </p:txBody>
      </p:sp>
      <p:sp>
        <p:nvSpPr>
          <p:cNvPr id="13" name="Text Box 342"/>
          <p:cNvSpPr txBox="1">
            <a:spLocks noChangeArrowheads="1"/>
          </p:cNvSpPr>
          <p:nvPr/>
        </p:nvSpPr>
        <p:spPr bwMode="auto">
          <a:xfrm>
            <a:off x="6657975" y="2655888"/>
            <a:ext cx="77152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kumimoji="0" lang="en-US" altLang="ja-JP" sz="2800" b="1" dirty="0">
                <a:latin typeface="+mn-ea"/>
                <a:ea typeface="+mn-ea"/>
              </a:rPr>
              <a:t>2-a</a:t>
            </a:r>
          </a:p>
        </p:txBody>
      </p:sp>
      <p:sp>
        <p:nvSpPr>
          <p:cNvPr id="14" name="Text Box 343"/>
          <p:cNvSpPr txBox="1">
            <a:spLocks noChangeArrowheads="1"/>
          </p:cNvSpPr>
          <p:nvPr/>
        </p:nvSpPr>
        <p:spPr bwMode="auto">
          <a:xfrm>
            <a:off x="6643688" y="4370388"/>
            <a:ext cx="839787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kumimoji="0" lang="en-US" altLang="ja-JP" sz="2800" b="1" dirty="0">
                <a:latin typeface="+mn-ea"/>
                <a:ea typeface="+mn-ea"/>
              </a:rPr>
              <a:t>2-b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層状のソリッドテクスチャの合成</a:t>
            </a:r>
          </a:p>
        </p:txBody>
      </p:sp>
      <p:sp>
        <p:nvSpPr>
          <p:cNvPr id="21507" name="コンテンツ プレースホルダ 26"/>
          <p:cNvSpPr>
            <a:spLocks noGrp="1"/>
          </p:cNvSpPr>
          <p:nvPr>
            <p:ph idx="1"/>
          </p:nvPr>
        </p:nvSpPr>
        <p:spPr>
          <a:xfrm>
            <a:off x="142875" y="1428750"/>
            <a:ext cx="4521200" cy="5286375"/>
          </a:xfrm>
        </p:spPr>
        <p:txBody>
          <a:bodyPr/>
          <a:lstStyle/>
          <a:p>
            <a:r>
              <a:rPr lang="ja-JP" altLang="en-US" smtClean="0"/>
              <a:t>層に垂直な断面画像のみからテクスチャ全体を推定</a:t>
            </a:r>
            <a:endParaRPr lang="en-US" altLang="ja-JP" smtClean="0"/>
          </a:p>
          <a:p>
            <a:pPr lvl="1"/>
            <a:r>
              <a:rPr lang="en-US" altLang="ja-JP" smtClean="0"/>
              <a:t>[Kopf07]</a:t>
            </a:r>
            <a:r>
              <a:rPr lang="ja-JP" altLang="en-US" smtClean="0"/>
              <a:t>を拡張</a:t>
            </a:r>
            <a:endParaRPr lang="en-US" altLang="ja-JP" smtClean="0"/>
          </a:p>
          <a:p>
            <a:pPr lvl="1"/>
            <a:r>
              <a:rPr lang="ja-JP" altLang="en-US" smtClean="0"/>
              <a:t>斜め方向に出るアーティファクトを回避</a:t>
            </a:r>
          </a:p>
        </p:txBody>
      </p:sp>
      <p:pic>
        <p:nvPicPr>
          <p:cNvPr id="2150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5875" y="5072063"/>
            <a:ext cx="1525588" cy="1557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0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1813" y="5072063"/>
            <a:ext cx="1525587" cy="1557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1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7750" y="5072063"/>
            <a:ext cx="1525588" cy="1557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11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5125" y="5072063"/>
            <a:ext cx="1525588" cy="1557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12" name="テキスト ボックス 6"/>
          <p:cNvSpPr txBox="1">
            <a:spLocks noChangeArrowheads="1"/>
          </p:cNvSpPr>
          <p:nvPr/>
        </p:nvSpPr>
        <p:spPr bwMode="auto">
          <a:xfrm>
            <a:off x="6858000" y="1058863"/>
            <a:ext cx="2071688" cy="369887"/>
          </a:xfrm>
          <a:prstGeom prst="rect">
            <a:avLst/>
          </a:prstGeom>
          <a:solidFill>
            <a:schemeClr val="bg1"/>
          </a:solidFill>
          <a:ln w="38100" cap="rnd">
            <a:solidFill>
              <a:srgbClr val="FF0000"/>
            </a:solidFill>
            <a:round/>
            <a:headEnd/>
            <a:tailEnd/>
          </a:ln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algn="ctr" eaLnBrk="1" hangingPunct="1"/>
            <a:r>
              <a:rPr lang="ja-JP" altLang="en-US"/>
              <a:t>中間発表後の内容</a:t>
            </a:r>
          </a:p>
        </p:txBody>
      </p:sp>
      <p:grpSp>
        <p:nvGrpSpPr>
          <p:cNvPr id="21513" name="グループ化 27"/>
          <p:cNvGrpSpPr>
            <a:grpSpLocks/>
          </p:cNvGrpSpPr>
          <p:nvPr/>
        </p:nvGrpSpPr>
        <p:grpSpPr bwMode="auto">
          <a:xfrm>
            <a:off x="4714875" y="1684338"/>
            <a:ext cx="3241675" cy="2878137"/>
            <a:chOff x="4727791" y="1974528"/>
            <a:chExt cx="3641862" cy="3097546"/>
          </a:xfrm>
        </p:grpSpPr>
        <p:sp>
          <p:nvSpPr>
            <p:cNvPr id="8" name="直方体 7"/>
            <p:cNvSpPr/>
            <p:nvPr/>
          </p:nvSpPr>
          <p:spPr>
            <a:xfrm>
              <a:off x="5203980" y="2997931"/>
              <a:ext cx="1371494" cy="1274556"/>
            </a:xfrm>
            <a:prstGeom prst="cube">
              <a:avLst>
                <a:gd name="adj" fmla="val 26733"/>
              </a:avLst>
            </a:prstGeom>
            <a:solidFill>
              <a:srgbClr val="F4EBC8"/>
            </a:solidFill>
            <a:ln w="190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ja-JP" sz="6600" dirty="0">
                  <a:solidFill>
                    <a:srgbClr val="00B0F0"/>
                  </a:solidFill>
                </a:rPr>
                <a:t>?</a:t>
              </a:r>
              <a:endParaRPr lang="ja-JP" altLang="en-US" sz="6600" dirty="0">
                <a:solidFill>
                  <a:srgbClr val="00B0F0"/>
                </a:solidFill>
              </a:endParaRPr>
            </a:p>
          </p:txBody>
        </p:sp>
        <p:cxnSp>
          <p:nvCxnSpPr>
            <p:cNvPr id="9" name="直線矢印コネクタ 8"/>
            <p:cNvCxnSpPr/>
            <p:nvPr/>
          </p:nvCxnSpPr>
          <p:spPr>
            <a:xfrm rot="5400000" flipH="1" flipV="1">
              <a:off x="5315322" y="2714318"/>
              <a:ext cx="522807" cy="0"/>
            </a:xfrm>
            <a:prstGeom prst="straightConnector1">
              <a:avLst/>
            </a:prstGeom>
            <a:ln w="38100" cap="rnd">
              <a:solidFill>
                <a:srgbClr val="0000FF"/>
              </a:solidFill>
              <a:round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線矢印コネクタ 9"/>
            <p:cNvCxnSpPr/>
            <p:nvPr/>
          </p:nvCxnSpPr>
          <p:spPr>
            <a:xfrm rot="5400000">
              <a:off x="4850621" y="4274500"/>
              <a:ext cx="355372" cy="351346"/>
            </a:xfrm>
            <a:prstGeom prst="straightConnector1">
              <a:avLst/>
            </a:prstGeom>
            <a:ln w="38100" cap="rnd">
              <a:solidFill>
                <a:srgbClr val="FF0000"/>
              </a:solidFill>
              <a:round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線矢印コネクタ 10"/>
            <p:cNvCxnSpPr/>
            <p:nvPr/>
          </p:nvCxnSpPr>
          <p:spPr>
            <a:xfrm>
              <a:off x="6604010" y="3952994"/>
              <a:ext cx="627784" cy="0"/>
            </a:xfrm>
            <a:prstGeom prst="straightConnector1">
              <a:avLst/>
            </a:prstGeom>
            <a:ln w="38100" cap="rnd">
              <a:solidFill>
                <a:srgbClr val="00FF00"/>
              </a:solidFill>
              <a:round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1519" name="Picture 4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27791" y="4627517"/>
              <a:ext cx="181286" cy="1875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520" name="Picture 5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15227" y="3852269"/>
              <a:ext cx="156281" cy="1937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521" name="Picture 6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49950" y="2238261"/>
              <a:ext cx="162532" cy="1625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522" name="Picture 2" descr="C:\Documents and Settings\kenshi\My Documents\eclipse\3dpaint\texture\stratum\top_strata.png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75707" y="4078127"/>
              <a:ext cx="993946" cy="993947"/>
            </a:xfrm>
            <a:prstGeom prst="rect">
              <a:avLst/>
            </a:prstGeom>
            <a:noFill/>
            <a:ln w="19050">
              <a:solidFill>
                <a:schemeClr val="bg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2" descr="C:\Documents and Settings\kenshi\My Documents\eclipse\3dpaint\texture\stratum\top_strata.png"/>
            <p:cNvPicPr>
              <a:picLocks noChangeAspect="1" noChangeArrowheads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 bwMode="auto">
            <a:xfrm>
              <a:off x="7215227" y="2540297"/>
              <a:ext cx="993946" cy="1081400"/>
            </a:xfrm>
            <a:prstGeom prst="rect">
              <a:avLst/>
            </a:prstGeom>
            <a:noFill/>
            <a:ln w="38100">
              <a:solidFill>
                <a:schemeClr val="bg2"/>
              </a:solidFill>
            </a:ln>
            <a:scene3d>
              <a:camera prst="orthographicFront">
                <a:rot lat="1800000" lon="17699978" rev="0"/>
              </a:camera>
              <a:lightRig rig="threePt" dir="t"/>
            </a:scene3d>
          </p:spPr>
        </p:pic>
        <p:sp>
          <p:nvSpPr>
            <p:cNvPr id="21524" name="テキスト ボックス 24"/>
            <p:cNvSpPr txBox="1">
              <a:spLocks noChangeArrowheads="1"/>
            </p:cNvSpPr>
            <p:nvPr/>
          </p:nvSpPr>
          <p:spPr bwMode="auto">
            <a:xfrm>
              <a:off x="5498058" y="2137707"/>
              <a:ext cx="1797409" cy="3311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pitchFamily="50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pitchFamily="50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pitchFamily="50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pitchFamily="50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pitchFamily="50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pitchFamily="50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pitchFamily="50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pitchFamily="50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pitchFamily="50" charset="-128"/>
                </a:defRPr>
              </a:lvl9pPr>
            </a:lstStyle>
            <a:p>
              <a:pPr algn="ctr" eaLnBrk="1" hangingPunct="1"/>
              <a:r>
                <a:rPr lang="en-US" altLang="ja-JP" sz="1400">
                  <a:latin typeface="Times New Roman" pitchFamily="18" charset="0"/>
                  <a:cs typeface="Times New Roman" pitchFamily="18" charset="0"/>
                </a:rPr>
                <a:t>(= depth direction)</a:t>
              </a:r>
              <a:endParaRPr lang="ja-JP" altLang="en-US" sz="140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8" name="円弧 17"/>
            <p:cNvSpPr/>
            <p:nvPr/>
          </p:nvSpPr>
          <p:spPr>
            <a:xfrm>
              <a:off x="5610613" y="2545174"/>
              <a:ext cx="2598527" cy="1980174"/>
            </a:xfrm>
            <a:prstGeom prst="arc">
              <a:avLst>
                <a:gd name="adj1" fmla="val 4678433"/>
                <a:gd name="adj2" fmla="val 8885693"/>
              </a:avLst>
            </a:prstGeom>
            <a:ln w="38100" cap="rnd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ja-JP" altLang="en-US"/>
            </a:p>
          </p:txBody>
        </p:sp>
        <p:sp>
          <p:nvSpPr>
            <p:cNvPr id="19" name="円弧 18"/>
            <p:cNvSpPr/>
            <p:nvPr/>
          </p:nvSpPr>
          <p:spPr>
            <a:xfrm>
              <a:off x="4852634" y="1974528"/>
              <a:ext cx="2712671" cy="1723896"/>
            </a:xfrm>
            <a:prstGeom prst="arc">
              <a:avLst>
                <a:gd name="adj1" fmla="val 1266870"/>
                <a:gd name="adj2" fmla="val 4914739"/>
              </a:avLst>
            </a:prstGeom>
            <a:ln w="38100" cap="rnd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ja-JP" altLang="en-US"/>
            </a:p>
          </p:txBody>
        </p:sp>
      </p:grpSp>
      <p:sp>
        <p:nvSpPr>
          <p:cNvPr id="29" name="下矢印 28"/>
          <p:cNvSpPr/>
          <p:nvPr/>
        </p:nvSpPr>
        <p:spPr>
          <a:xfrm>
            <a:off x="4344988" y="4538663"/>
            <a:ext cx="962025" cy="5334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ja-JP" alt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タイトル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層状のテクスチャの例</a:t>
            </a:r>
          </a:p>
        </p:txBody>
      </p:sp>
      <p:pic>
        <p:nvPicPr>
          <p:cNvPr id="10242" name="Picture 2" descr="C:\Documents and Settings\kenshi\My Documents\eclipse\3dpaint\texture\stratum\oshima-chiso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2938" y="2643188"/>
            <a:ext cx="3563937" cy="266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243" name="Picture 3" descr="C:\Documents and Settings\kenshi\My Documents\eclipse\3dpaint\texture\cake\operaorannje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954588" y="2643188"/>
            <a:ext cx="3556000" cy="266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ja-JP" altLang="en-US" smtClean="0"/>
              <a:t>概要</a:t>
            </a:r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>
          <a:xfrm>
            <a:off x="142875" y="1428750"/>
            <a:ext cx="4643438" cy="5286375"/>
          </a:xfrm>
        </p:spPr>
        <p:txBody>
          <a:bodyPr/>
          <a:lstStyle/>
          <a:p>
            <a:pPr eaLnBrk="1" hangingPunct="1"/>
            <a:r>
              <a:rPr lang="ja-JP" altLang="en-US" smtClean="0"/>
              <a:t>ゴール</a:t>
            </a:r>
            <a:r>
              <a:rPr lang="en-US" altLang="ja-JP" smtClean="0"/>
              <a:t>: </a:t>
            </a:r>
            <a:r>
              <a:rPr lang="ja-JP" altLang="en-US" smtClean="0"/>
              <a:t>中身の詰まった</a:t>
            </a:r>
            <a:r>
              <a:rPr lang="en-US" altLang="ja-JP" smtClean="0"/>
              <a:t>3</a:t>
            </a:r>
            <a:r>
              <a:rPr lang="ja-JP" altLang="en-US" smtClean="0"/>
              <a:t>次元物体のモデリング</a:t>
            </a:r>
          </a:p>
          <a:p>
            <a:pPr eaLnBrk="1" hangingPunct="1"/>
            <a:endParaRPr lang="en-US" altLang="ja-JP" smtClean="0"/>
          </a:p>
          <a:p>
            <a:pPr eaLnBrk="1" hangingPunct="1"/>
            <a:r>
              <a:rPr lang="ja-JP" altLang="en-US" smtClean="0"/>
              <a:t>対象</a:t>
            </a:r>
            <a:r>
              <a:rPr lang="en-US" altLang="ja-JP" smtClean="0"/>
              <a:t>: </a:t>
            </a:r>
            <a:r>
              <a:rPr lang="ja-JP" altLang="en-US" smtClean="0"/>
              <a:t>野菜・果物などの自然物</a:t>
            </a:r>
          </a:p>
          <a:p>
            <a:pPr lvl="1" eaLnBrk="1" hangingPunct="1"/>
            <a:r>
              <a:rPr lang="ja-JP" altLang="en-US" smtClean="0"/>
              <a:t>一様でない内部構造</a:t>
            </a:r>
          </a:p>
          <a:p>
            <a:pPr eaLnBrk="1" hangingPunct="1"/>
            <a:endParaRPr lang="ja-JP" altLang="en-US" smtClean="0"/>
          </a:p>
        </p:txBody>
      </p:sp>
      <p:pic>
        <p:nvPicPr>
          <p:cNvPr id="5124" name="Picture 9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2063" y="1366838"/>
            <a:ext cx="2408237" cy="313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5" name="Picture 47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4688" y="4233863"/>
            <a:ext cx="3132137" cy="265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6" name="Picture 50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6563" y="3289300"/>
            <a:ext cx="2265362" cy="3497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テキスト ボックス 6"/>
          <p:cNvSpPr txBox="1">
            <a:spLocks noChangeArrowheads="1"/>
          </p:cNvSpPr>
          <p:nvPr/>
        </p:nvSpPr>
        <p:spPr bwMode="auto">
          <a:xfrm>
            <a:off x="1000125" y="5572125"/>
            <a:ext cx="1571625" cy="584200"/>
          </a:xfrm>
          <a:prstGeom prst="rect">
            <a:avLst/>
          </a:prstGeom>
          <a:solidFill>
            <a:schemeClr val="accent1"/>
          </a:solidFill>
          <a:ln w="57150" cap="rnd">
            <a:solidFill>
              <a:schemeClr val="accent2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/>
          <a:p>
            <a:pPr algn="ctr">
              <a:defRPr/>
            </a:pPr>
            <a:r>
              <a:rPr lang="ja-JP" altLang="en-US" sz="3200" dirty="0"/>
              <a:t>デモ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 descr="C:\Documents and Settings\kenshi\My Documents\Visual Studio 2005\Projects\LayeredSolidSynthesis\SolidSynthesis_KFC07\top_strat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4563" y="1643063"/>
            <a:ext cx="1992312" cy="199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7125" y="1643063"/>
            <a:ext cx="1992313" cy="199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6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5938" y="4140200"/>
            <a:ext cx="2717800" cy="2574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7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5650" y="4140200"/>
            <a:ext cx="2717800" cy="2574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直線矢印コネクタ 7"/>
          <p:cNvCxnSpPr/>
          <p:nvPr/>
        </p:nvCxnSpPr>
        <p:spPr>
          <a:xfrm rot="5400000" flipH="1" flipV="1">
            <a:off x="97631" y="3825082"/>
            <a:ext cx="1806575" cy="1588"/>
          </a:xfrm>
          <a:prstGeom prst="straightConnector1">
            <a:avLst/>
          </a:prstGeom>
          <a:ln w="38100" cap="rnd">
            <a:solidFill>
              <a:srgbClr val="0000FF"/>
            </a:solidFill>
            <a:round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559" name="テキスト ボックス 10"/>
          <p:cNvSpPr txBox="1">
            <a:spLocks noChangeArrowheads="1"/>
          </p:cNvSpPr>
          <p:nvPr/>
        </p:nvSpPr>
        <p:spPr bwMode="auto">
          <a:xfrm>
            <a:off x="142875" y="3443288"/>
            <a:ext cx="9286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ja-JP" altLang="en-US" sz="2000">
                <a:latin typeface="Times New Roman" pitchFamily="18" charset="0"/>
                <a:cs typeface="Times New Roman" pitchFamily="18" charset="0"/>
              </a:rPr>
              <a:t>デプス方向</a:t>
            </a:r>
          </a:p>
        </p:txBody>
      </p:sp>
      <p:sp>
        <p:nvSpPr>
          <p:cNvPr id="23560" name="タイトル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デプスマップの導入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方体 1"/>
          <p:cNvSpPr/>
          <p:nvPr/>
        </p:nvSpPr>
        <p:spPr>
          <a:xfrm>
            <a:off x="1457325" y="2970213"/>
            <a:ext cx="2089150" cy="2089150"/>
          </a:xfrm>
          <a:prstGeom prst="cube">
            <a:avLst>
              <a:gd name="adj" fmla="val 26733"/>
            </a:avLst>
          </a:prstGeom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ja-JP" altLang="en-US"/>
          </a:p>
        </p:txBody>
      </p:sp>
      <p:cxnSp>
        <p:nvCxnSpPr>
          <p:cNvPr id="4" name="直線矢印コネクタ 3"/>
          <p:cNvCxnSpPr/>
          <p:nvPr/>
        </p:nvCxnSpPr>
        <p:spPr>
          <a:xfrm rot="5400000" flipH="1" flipV="1">
            <a:off x="948532" y="4404519"/>
            <a:ext cx="755650" cy="1587"/>
          </a:xfrm>
          <a:prstGeom prst="straightConnector1">
            <a:avLst/>
          </a:prstGeom>
          <a:ln w="38100" cap="rnd">
            <a:solidFill>
              <a:srgbClr val="0000FF"/>
            </a:solidFill>
            <a:round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正方形/長方形 21"/>
          <p:cNvSpPr/>
          <p:nvPr/>
        </p:nvSpPr>
        <p:spPr>
          <a:xfrm>
            <a:off x="6019800" y="3038475"/>
            <a:ext cx="1689100" cy="175895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ja-JP" altLang="en-US"/>
          </a:p>
        </p:txBody>
      </p:sp>
      <p:sp>
        <p:nvSpPr>
          <p:cNvPr id="29" name="正方形/長方形 19"/>
          <p:cNvSpPr/>
          <p:nvPr/>
        </p:nvSpPr>
        <p:spPr>
          <a:xfrm>
            <a:off x="2015514" y="3639613"/>
            <a:ext cx="544164" cy="905301"/>
          </a:xfrm>
          <a:prstGeom prst="rect">
            <a:avLst/>
          </a:prstGeom>
          <a:solidFill>
            <a:srgbClr val="B1D581"/>
          </a:solidFill>
          <a:ln w="38100">
            <a:solidFill>
              <a:srgbClr val="00C000"/>
            </a:solidFill>
          </a:ln>
          <a:scene3d>
            <a:camera prst="orthographicFront">
              <a:rot lat="2100000" lon="1799997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ja-JP" altLang="en-US"/>
          </a:p>
        </p:txBody>
      </p:sp>
      <p:sp>
        <p:nvSpPr>
          <p:cNvPr id="30" name="正方形/長方形 29"/>
          <p:cNvSpPr/>
          <p:nvPr/>
        </p:nvSpPr>
        <p:spPr>
          <a:xfrm>
            <a:off x="1768475" y="3859213"/>
            <a:ext cx="755650" cy="755650"/>
          </a:xfrm>
          <a:prstGeom prst="rect">
            <a:avLst/>
          </a:prstGeom>
          <a:solidFill>
            <a:srgbClr val="FFB9B9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ja-JP" altLang="en-US"/>
          </a:p>
        </p:txBody>
      </p:sp>
      <p:sp>
        <p:nvSpPr>
          <p:cNvPr id="35" name="正方形/長方形 19"/>
          <p:cNvSpPr/>
          <p:nvPr/>
        </p:nvSpPr>
        <p:spPr>
          <a:xfrm>
            <a:off x="1735727" y="3923935"/>
            <a:ext cx="544164" cy="905301"/>
          </a:xfrm>
          <a:prstGeom prst="rect">
            <a:avLst/>
          </a:prstGeom>
          <a:solidFill>
            <a:srgbClr val="B1D581"/>
          </a:solidFill>
          <a:ln w="38100">
            <a:solidFill>
              <a:srgbClr val="00C000"/>
            </a:solidFill>
          </a:ln>
          <a:scene3d>
            <a:camera prst="orthographicFront">
              <a:rot lat="2100000" lon="1799997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ja-JP" altLang="en-US"/>
          </a:p>
        </p:txBody>
      </p:sp>
      <p:cxnSp>
        <p:nvCxnSpPr>
          <p:cNvPr id="38" name="直線コネクタ 37"/>
          <p:cNvCxnSpPr>
            <a:stCxn id="30" idx="2"/>
          </p:cNvCxnSpPr>
          <p:nvPr/>
        </p:nvCxnSpPr>
        <p:spPr>
          <a:xfrm rot="5400000" flipH="1">
            <a:off x="1762919" y="4231482"/>
            <a:ext cx="762000" cy="4762"/>
          </a:xfrm>
          <a:prstGeom prst="line">
            <a:avLst/>
          </a:prstGeom>
          <a:ln w="19050" cap="rnd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直方体 43"/>
          <p:cNvSpPr/>
          <p:nvPr/>
        </p:nvSpPr>
        <p:spPr>
          <a:xfrm>
            <a:off x="2022475" y="4132263"/>
            <a:ext cx="222250" cy="242887"/>
          </a:xfrm>
          <a:prstGeom prst="cube">
            <a:avLst>
              <a:gd name="adj" fmla="val 32800"/>
            </a:avLst>
          </a:prstGeom>
          <a:solidFill>
            <a:srgbClr val="FFFF00"/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ja-JP" altLang="en-US"/>
          </a:p>
        </p:txBody>
      </p:sp>
      <p:cxnSp>
        <p:nvCxnSpPr>
          <p:cNvPr id="45" name="直線コネクタ 44"/>
          <p:cNvCxnSpPr/>
          <p:nvPr/>
        </p:nvCxnSpPr>
        <p:spPr>
          <a:xfrm rot="5400000" flipH="1" flipV="1">
            <a:off x="1993106" y="4004469"/>
            <a:ext cx="300038" cy="6350"/>
          </a:xfrm>
          <a:prstGeom prst="line">
            <a:avLst/>
          </a:prstGeom>
          <a:ln w="19050" cap="rnd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正方形/長方形 54"/>
          <p:cNvSpPr/>
          <p:nvPr/>
        </p:nvSpPr>
        <p:spPr>
          <a:xfrm>
            <a:off x="6507163" y="3444875"/>
            <a:ext cx="701675" cy="687388"/>
          </a:xfrm>
          <a:prstGeom prst="rect">
            <a:avLst/>
          </a:prstGeom>
          <a:solidFill>
            <a:srgbClr val="B1D581"/>
          </a:solidFill>
          <a:ln>
            <a:solidFill>
              <a:srgbClr val="00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ja-JP" altLang="en-US"/>
          </a:p>
        </p:txBody>
      </p:sp>
      <p:sp>
        <p:nvSpPr>
          <p:cNvPr id="58" name="正方形/長方形 57"/>
          <p:cNvSpPr/>
          <p:nvPr/>
        </p:nvSpPr>
        <p:spPr>
          <a:xfrm>
            <a:off x="6450013" y="3502025"/>
            <a:ext cx="701675" cy="687388"/>
          </a:xfrm>
          <a:prstGeom prst="rect">
            <a:avLst/>
          </a:prstGeom>
          <a:solidFill>
            <a:srgbClr val="FFB9B9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ja-JP" altLang="en-US"/>
          </a:p>
        </p:txBody>
      </p:sp>
      <p:sp>
        <p:nvSpPr>
          <p:cNvPr id="60" name="正方形/長方形 59"/>
          <p:cNvSpPr/>
          <p:nvPr/>
        </p:nvSpPr>
        <p:spPr>
          <a:xfrm>
            <a:off x="6735763" y="3762375"/>
            <a:ext cx="158750" cy="158750"/>
          </a:xfrm>
          <a:prstGeom prst="rect">
            <a:avLst/>
          </a:prstGeom>
          <a:solidFill>
            <a:srgbClr val="FFFF00"/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ja-JP" altLang="en-US"/>
          </a:p>
        </p:txBody>
      </p:sp>
      <p:sp>
        <p:nvSpPr>
          <p:cNvPr id="61" name="円弧 60"/>
          <p:cNvSpPr/>
          <p:nvPr/>
        </p:nvSpPr>
        <p:spPr>
          <a:xfrm flipV="1">
            <a:off x="1863725" y="2684463"/>
            <a:ext cx="4883150" cy="2273300"/>
          </a:xfrm>
          <a:prstGeom prst="arc">
            <a:avLst>
              <a:gd name="adj1" fmla="val 12083531"/>
              <a:gd name="adj2" fmla="val 21041171"/>
            </a:avLst>
          </a:prstGeom>
          <a:ln w="38100" cap="rnd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ja-JP" altLang="en-US"/>
          </a:p>
        </p:txBody>
      </p:sp>
      <p:sp>
        <p:nvSpPr>
          <p:cNvPr id="62" name="円弧 61"/>
          <p:cNvSpPr/>
          <p:nvPr/>
        </p:nvSpPr>
        <p:spPr>
          <a:xfrm>
            <a:off x="2282825" y="2214563"/>
            <a:ext cx="4495800" cy="3905250"/>
          </a:xfrm>
          <a:prstGeom prst="arc">
            <a:avLst>
              <a:gd name="adj1" fmla="val 11443543"/>
              <a:gd name="adj2" fmla="val 20434593"/>
            </a:avLst>
          </a:prstGeom>
          <a:ln w="38100" cap="rnd">
            <a:solidFill>
              <a:srgbClr val="00C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ja-JP" altLang="en-US"/>
          </a:p>
        </p:txBody>
      </p:sp>
      <p:sp>
        <p:nvSpPr>
          <p:cNvPr id="24592" name="テキスト ボックス 10"/>
          <p:cNvSpPr txBox="1">
            <a:spLocks noChangeArrowheads="1"/>
          </p:cNvSpPr>
          <p:nvPr/>
        </p:nvSpPr>
        <p:spPr bwMode="auto">
          <a:xfrm>
            <a:off x="168275" y="4092575"/>
            <a:ext cx="1109663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en-US" altLang="ja-JP" sz="2000">
                <a:latin typeface="Times New Roman" pitchFamily="18" charset="0"/>
                <a:cs typeface="Times New Roman" pitchFamily="18" charset="0"/>
              </a:rPr>
              <a:t>Depth</a:t>
            </a:r>
            <a:br>
              <a:rPr lang="en-US" altLang="ja-JP" sz="2000">
                <a:latin typeface="Times New Roman" pitchFamily="18" charset="0"/>
                <a:cs typeface="Times New Roman" pitchFamily="18" charset="0"/>
              </a:rPr>
            </a:br>
            <a:r>
              <a:rPr lang="en-US" altLang="ja-JP" sz="2000">
                <a:latin typeface="Times New Roman" pitchFamily="18" charset="0"/>
                <a:cs typeface="Times New Roman" pitchFamily="18" charset="0"/>
              </a:rPr>
              <a:t>direction</a:t>
            </a:r>
            <a:endParaRPr lang="ja-JP" altLang="en-US" sz="200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64" name="直線矢印コネクタ 63"/>
          <p:cNvCxnSpPr/>
          <p:nvPr/>
        </p:nvCxnSpPr>
        <p:spPr>
          <a:xfrm rot="5400000" flipH="1" flipV="1">
            <a:off x="7444582" y="4044156"/>
            <a:ext cx="755650" cy="1587"/>
          </a:xfrm>
          <a:prstGeom prst="straightConnector1">
            <a:avLst/>
          </a:prstGeom>
          <a:ln w="38100" cap="rnd">
            <a:solidFill>
              <a:srgbClr val="0000FF"/>
            </a:solidFill>
            <a:round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594" name="テキスト ボックス 10"/>
          <p:cNvSpPr txBox="1">
            <a:spLocks noChangeArrowheads="1"/>
          </p:cNvSpPr>
          <p:nvPr/>
        </p:nvSpPr>
        <p:spPr bwMode="auto">
          <a:xfrm>
            <a:off x="7905750" y="3732213"/>
            <a:ext cx="11112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en-US" altLang="ja-JP" sz="2000">
                <a:latin typeface="Times New Roman" pitchFamily="18" charset="0"/>
                <a:cs typeface="Times New Roman" pitchFamily="18" charset="0"/>
              </a:rPr>
              <a:t>Depth</a:t>
            </a:r>
            <a:br>
              <a:rPr lang="en-US" altLang="ja-JP" sz="2000">
                <a:latin typeface="Times New Roman" pitchFamily="18" charset="0"/>
                <a:cs typeface="Times New Roman" pitchFamily="18" charset="0"/>
              </a:rPr>
            </a:br>
            <a:r>
              <a:rPr lang="en-US" altLang="ja-JP" sz="2000">
                <a:latin typeface="Times New Roman" pitchFamily="18" charset="0"/>
                <a:cs typeface="Times New Roman" pitchFamily="18" charset="0"/>
              </a:rPr>
              <a:t>direction</a:t>
            </a:r>
            <a:endParaRPr lang="ja-JP" altLang="en-US" sz="20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4595" name="タイトル 1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smtClean="0"/>
              <a:t>2</a:t>
            </a:r>
            <a:r>
              <a:rPr lang="ja-JP" altLang="en-US" smtClean="0"/>
              <a:t>方向のみでの近傍マッチング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350" y="2673350"/>
            <a:ext cx="2133600" cy="217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3" name="Picture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2673350"/>
            <a:ext cx="2133600" cy="217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4" name="Picture 1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6450" y="2673350"/>
            <a:ext cx="2133600" cy="217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5" name="Picture 1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0050" y="2681288"/>
            <a:ext cx="2133600" cy="2176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6" name="タイトル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斜め方向のアーティファクト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方体 1"/>
          <p:cNvSpPr/>
          <p:nvPr/>
        </p:nvSpPr>
        <p:spPr>
          <a:xfrm>
            <a:off x="741363" y="2957513"/>
            <a:ext cx="2089150" cy="2089150"/>
          </a:xfrm>
          <a:prstGeom prst="cube">
            <a:avLst>
              <a:gd name="adj" fmla="val 26733"/>
            </a:avLst>
          </a:prstGeom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ja-JP" altLang="en-US"/>
          </a:p>
        </p:txBody>
      </p:sp>
      <p:sp>
        <p:nvSpPr>
          <p:cNvPr id="29" name="正方形/長方形 19"/>
          <p:cNvSpPr/>
          <p:nvPr/>
        </p:nvSpPr>
        <p:spPr>
          <a:xfrm>
            <a:off x="1299835" y="3626898"/>
            <a:ext cx="544164" cy="905301"/>
          </a:xfrm>
          <a:prstGeom prst="rect">
            <a:avLst/>
          </a:prstGeom>
          <a:solidFill>
            <a:srgbClr val="B1D581"/>
          </a:solidFill>
          <a:ln w="38100">
            <a:solidFill>
              <a:srgbClr val="00C000"/>
            </a:solidFill>
          </a:ln>
          <a:scene3d>
            <a:camera prst="orthographicFront">
              <a:rot lat="2100000" lon="1799997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ja-JP" altLang="en-US"/>
          </a:p>
        </p:txBody>
      </p:sp>
      <p:sp>
        <p:nvSpPr>
          <p:cNvPr id="30" name="正方形/長方形 29"/>
          <p:cNvSpPr/>
          <p:nvPr/>
        </p:nvSpPr>
        <p:spPr>
          <a:xfrm>
            <a:off x="1052513" y="3846513"/>
            <a:ext cx="755650" cy="755650"/>
          </a:xfrm>
          <a:prstGeom prst="rect">
            <a:avLst/>
          </a:prstGeom>
          <a:solidFill>
            <a:srgbClr val="FFB9B9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ja-JP" altLang="en-US"/>
          </a:p>
        </p:txBody>
      </p:sp>
      <p:sp>
        <p:nvSpPr>
          <p:cNvPr id="35" name="正方形/長方形 19"/>
          <p:cNvSpPr/>
          <p:nvPr/>
        </p:nvSpPr>
        <p:spPr>
          <a:xfrm>
            <a:off x="1020048" y="3911220"/>
            <a:ext cx="544164" cy="905301"/>
          </a:xfrm>
          <a:prstGeom prst="rect">
            <a:avLst/>
          </a:prstGeom>
          <a:solidFill>
            <a:srgbClr val="B1D581"/>
          </a:solidFill>
          <a:ln w="38100">
            <a:solidFill>
              <a:srgbClr val="00C000"/>
            </a:solidFill>
          </a:ln>
          <a:scene3d>
            <a:camera prst="orthographicFront">
              <a:rot lat="2100000" lon="1799997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ja-JP" altLang="en-US"/>
          </a:p>
        </p:txBody>
      </p:sp>
      <p:cxnSp>
        <p:nvCxnSpPr>
          <p:cNvPr id="38" name="直線コネクタ 37"/>
          <p:cNvCxnSpPr>
            <a:stCxn id="30" idx="2"/>
          </p:cNvCxnSpPr>
          <p:nvPr/>
        </p:nvCxnSpPr>
        <p:spPr>
          <a:xfrm rot="5400000" flipH="1">
            <a:off x="1046957" y="4218781"/>
            <a:ext cx="762000" cy="4763"/>
          </a:xfrm>
          <a:prstGeom prst="line">
            <a:avLst/>
          </a:prstGeom>
          <a:ln w="19050" cap="rnd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直方体 43"/>
          <p:cNvSpPr/>
          <p:nvPr/>
        </p:nvSpPr>
        <p:spPr>
          <a:xfrm>
            <a:off x="1308100" y="4119563"/>
            <a:ext cx="222250" cy="242887"/>
          </a:xfrm>
          <a:prstGeom prst="cube">
            <a:avLst>
              <a:gd name="adj" fmla="val 32800"/>
            </a:avLst>
          </a:prstGeom>
          <a:solidFill>
            <a:srgbClr val="FFFF00"/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ja-JP" altLang="en-US"/>
          </a:p>
        </p:txBody>
      </p:sp>
      <p:cxnSp>
        <p:nvCxnSpPr>
          <p:cNvPr id="45" name="直線コネクタ 44"/>
          <p:cNvCxnSpPr/>
          <p:nvPr/>
        </p:nvCxnSpPr>
        <p:spPr>
          <a:xfrm rot="5400000" flipH="1" flipV="1">
            <a:off x="1277144" y="3991769"/>
            <a:ext cx="300038" cy="6350"/>
          </a:xfrm>
          <a:prstGeom prst="line">
            <a:avLst/>
          </a:prstGeom>
          <a:ln w="19050" cap="rnd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正方形/長方形 70"/>
          <p:cNvSpPr/>
          <p:nvPr/>
        </p:nvSpPr>
        <p:spPr>
          <a:xfrm>
            <a:off x="3375025" y="3136900"/>
            <a:ext cx="1689100" cy="175895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ja-JP" altLang="en-US"/>
          </a:p>
        </p:txBody>
      </p:sp>
      <p:sp>
        <p:nvSpPr>
          <p:cNvPr id="72" name="正方形/長方形 71"/>
          <p:cNvSpPr/>
          <p:nvPr/>
        </p:nvSpPr>
        <p:spPr>
          <a:xfrm>
            <a:off x="3862388" y="3543300"/>
            <a:ext cx="701675" cy="687388"/>
          </a:xfrm>
          <a:prstGeom prst="rect">
            <a:avLst/>
          </a:prstGeom>
          <a:solidFill>
            <a:srgbClr val="C8E2A6"/>
          </a:solidFill>
          <a:ln>
            <a:solidFill>
              <a:srgbClr val="00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ja-JP" altLang="en-US"/>
          </a:p>
        </p:txBody>
      </p:sp>
      <p:sp>
        <p:nvSpPr>
          <p:cNvPr id="76" name="正方形/長方形 75"/>
          <p:cNvSpPr/>
          <p:nvPr/>
        </p:nvSpPr>
        <p:spPr>
          <a:xfrm>
            <a:off x="3417888" y="3668713"/>
            <a:ext cx="701675" cy="687387"/>
          </a:xfrm>
          <a:prstGeom prst="rect">
            <a:avLst/>
          </a:prstGeom>
          <a:solidFill>
            <a:srgbClr val="C8E2A6"/>
          </a:solidFill>
          <a:ln>
            <a:solidFill>
              <a:srgbClr val="00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ja-JP" altLang="en-US"/>
          </a:p>
        </p:txBody>
      </p:sp>
      <p:sp>
        <p:nvSpPr>
          <p:cNvPr id="77" name="正方形/長方形 76"/>
          <p:cNvSpPr/>
          <p:nvPr/>
        </p:nvSpPr>
        <p:spPr>
          <a:xfrm>
            <a:off x="4311650" y="3752850"/>
            <a:ext cx="701675" cy="687388"/>
          </a:xfrm>
          <a:prstGeom prst="rect">
            <a:avLst/>
          </a:prstGeom>
          <a:solidFill>
            <a:srgbClr val="FFB9B9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ja-JP" altLang="en-US"/>
          </a:p>
        </p:txBody>
      </p:sp>
      <p:sp>
        <p:nvSpPr>
          <p:cNvPr id="78" name="円弧 77"/>
          <p:cNvSpPr/>
          <p:nvPr/>
        </p:nvSpPr>
        <p:spPr>
          <a:xfrm>
            <a:off x="1339850" y="2746375"/>
            <a:ext cx="3024188" cy="2327275"/>
          </a:xfrm>
          <a:prstGeom prst="arc">
            <a:avLst>
              <a:gd name="adj1" fmla="val 10469685"/>
              <a:gd name="adj2" fmla="val 20523979"/>
            </a:avLst>
          </a:prstGeom>
          <a:ln w="38100" cap="rnd">
            <a:solidFill>
              <a:srgbClr val="00C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ja-JP" altLang="en-US"/>
          </a:p>
        </p:txBody>
      </p:sp>
      <p:sp>
        <p:nvSpPr>
          <p:cNvPr id="79" name="円弧 78"/>
          <p:cNvSpPr/>
          <p:nvPr/>
        </p:nvSpPr>
        <p:spPr>
          <a:xfrm>
            <a:off x="1030288" y="2738438"/>
            <a:ext cx="2733675" cy="2324100"/>
          </a:xfrm>
          <a:prstGeom prst="arc">
            <a:avLst>
              <a:gd name="adj1" fmla="val 17093818"/>
              <a:gd name="adj2" fmla="val 20900196"/>
            </a:avLst>
          </a:prstGeom>
          <a:ln w="38100" cap="rnd">
            <a:solidFill>
              <a:srgbClr val="00C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ja-JP" altLang="en-US"/>
          </a:p>
        </p:txBody>
      </p:sp>
      <p:sp>
        <p:nvSpPr>
          <p:cNvPr id="80" name="円弧 79"/>
          <p:cNvSpPr/>
          <p:nvPr/>
        </p:nvSpPr>
        <p:spPr>
          <a:xfrm flipV="1">
            <a:off x="1519238" y="2771775"/>
            <a:ext cx="2654300" cy="2273300"/>
          </a:xfrm>
          <a:prstGeom prst="arc">
            <a:avLst>
              <a:gd name="adj1" fmla="val 12083531"/>
              <a:gd name="adj2" fmla="val 20591734"/>
            </a:avLst>
          </a:prstGeom>
          <a:ln w="38100" cap="rnd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ja-JP" altLang="en-US"/>
          </a:p>
        </p:txBody>
      </p:sp>
      <p:sp>
        <p:nvSpPr>
          <p:cNvPr id="82" name="円弧 81"/>
          <p:cNvSpPr/>
          <p:nvPr/>
        </p:nvSpPr>
        <p:spPr>
          <a:xfrm flipV="1">
            <a:off x="1716088" y="2751138"/>
            <a:ext cx="3144837" cy="2273300"/>
          </a:xfrm>
          <a:prstGeom prst="arc">
            <a:avLst>
              <a:gd name="adj1" fmla="val 15823369"/>
              <a:gd name="adj2" fmla="val 20233713"/>
            </a:avLst>
          </a:prstGeom>
          <a:ln w="38100" cap="rnd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ja-JP" altLang="en-US"/>
          </a:p>
        </p:txBody>
      </p:sp>
      <p:sp>
        <p:nvSpPr>
          <p:cNvPr id="26641" name="テキスト ボックス 82"/>
          <p:cNvSpPr txBox="1">
            <a:spLocks noChangeArrowheads="1"/>
          </p:cNvSpPr>
          <p:nvPr/>
        </p:nvSpPr>
        <p:spPr bwMode="auto">
          <a:xfrm>
            <a:off x="4191000" y="3290888"/>
            <a:ext cx="481013" cy="306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algn="ctr" eaLnBrk="1" hangingPunct="1"/>
            <a:r>
              <a:rPr lang="en-US" altLang="ja-JP" sz="1400" b="1">
                <a:solidFill>
                  <a:srgbClr val="00C000"/>
                </a:solidFill>
              </a:rPr>
              <a:t>0.8</a:t>
            </a:r>
            <a:endParaRPr lang="ja-JP" altLang="en-US" sz="1400" b="1">
              <a:solidFill>
                <a:srgbClr val="00C000"/>
              </a:solidFill>
            </a:endParaRPr>
          </a:p>
        </p:txBody>
      </p:sp>
      <p:sp>
        <p:nvSpPr>
          <p:cNvPr id="26642" name="テキスト ボックス 83"/>
          <p:cNvSpPr txBox="1">
            <a:spLocks noChangeArrowheads="1"/>
          </p:cNvSpPr>
          <p:nvPr/>
        </p:nvSpPr>
        <p:spPr bwMode="auto">
          <a:xfrm>
            <a:off x="3367088" y="4076700"/>
            <a:ext cx="47942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algn="ctr" eaLnBrk="1" hangingPunct="1"/>
            <a:r>
              <a:rPr lang="en-US" altLang="ja-JP" sz="1400" b="1">
                <a:solidFill>
                  <a:srgbClr val="00C000"/>
                </a:solidFill>
              </a:rPr>
              <a:t>1.5</a:t>
            </a:r>
            <a:endParaRPr lang="ja-JP" altLang="en-US" sz="1400" b="1">
              <a:solidFill>
                <a:srgbClr val="00C000"/>
              </a:solidFill>
            </a:endParaRPr>
          </a:p>
        </p:txBody>
      </p:sp>
      <p:sp>
        <p:nvSpPr>
          <p:cNvPr id="87" name="正方形/長方形 86"/>
          <p:cNvSpPr/>
          <p:nvPr/>
        </p:nvSpPr>
        <p:spPr>
          <a:xfrm>
            <a:off x="4579938" y="4005263"/>
            <a:ext cx="158750" cy="158750"/>
          </a:xfrm>
          <a:prstGeom prst="rect">
            <a:avLst/>
          </a:prstGeom>
          <a:solidFill>
            <a:srgbClr val="FFFF00"/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ja-JP" altLang="en-US"/>
          </a:p>
        </p:txBody>
      </p:sp>
      <p:sp>
        <p:nvSpPr>
          <p:cNvPr id="88" name="正方形/長方形 87"/>
          <p:cNvSpPr/>
          <p:nvPr/>
        </p:nvSpPr>
        <p:spPr>
          <a:xfrm>
            <a:off x="3702050" y="3933825"/>
            <a:ext cx="158750" cy="158750"/>
          </a:xfrm>
          <a:prstGeom prst="rect">
            <a:avLst/>
          </a:prstGeom>
          <a:solidFill>
            <a:srgbClr val="FFFF00"/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ja-JP" altLang="en-US"/>
          </a:p>
        </p:txBody>
      </p:sp>
      <p:sp>
        <p:nvSpPr>
          <p:cNvPr id="89" name="正方形/長方形 88"/>
          <p:cNvSpPr/>
          <p:nvPr/>
        </p:nvSpPr>
        <p:spPr>
          <a:xfrm>
            <a:off x="3805238" y="3600450"/>
            <a:ext cx="701675" cy="687388"/>
          </a:xfrm>
          <a:prstGeom prst="rect">
            <a:avLst/>
          </a:prstGeom>
          <a:solidFill>
            <a:srgbClr val="FFB9B9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ja-JP" altLang="en-US"/>
          </a:p>
        </p:txBody>
      </p:sp>
      <p:sp>
        <p:nvSpPr>
          <p:cNvPr id="26646" name="テキスト ボックス 89"/>
          <p:cNvSpPr txBox="1">
            <a:spLocks noChangeArrowheads="1"/>
          </p:cNvSpPr>
          <p:nvPr/>
        </p:nvSpPr>
        <p:spPr bwMode="auto">
          <a:xfrm>
            <a:off x="3908425" y="3965575"/>
            <a:ext cx="47942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algn="ctr" eaLnBrk="1" hangingPunct="1"/>
            <a:r>
              <a:rPr lang="en-US" altLang="ja-JP" sz="1400" b="1">
                <a:solidFill>
                  <a:srgbClr val="FF0000"/>
                </a:solidFill>
              </a:rPr>
              <a:t>1.2</a:t>
            </a:r>
            <a:endParaRPr lang="ja-JP" altLang="en-US" sz="1400" b="1">
              <a:solidFill>
                <a:srgbClr val="FF0000"/>
              </a:solidFill>
            </a:endParaRPr>
          </a:p>
        </p:txBody>
      </p:sp>
      <p:sp>
        <p:nvSpPr>
          <p:cNvPr id="91" name="正方形/長方形 90"/>
          <p:cNvSpPr/>
          <p:nvPr/>
        </p:nvSpPr>
        <p:spPr>
          <a:xfrm>
            <a:off x="4073525" y="3843338"/>
            <a:ext cx="158750" cy="158750"/>
          </a:xfrm>
          <a:prstGeom prst="rect">
            <a:avLst/>
          </a:prstGeom>
          <a:solidFill>
            <a:srgbClr val="FFFF00"/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ja-JP" altLang="en-US"/>
          </a:p>
        </p:txBody>
      </p:sp>
      <p:sp>
        <p:nvSpPr>
          <p:cNvPr id="26648" name="テキスト ボックス 91"/>
          <p:cNvSpPr txBox="1">
            <a:spLocks noChangeArrowheads="1"/>
          </p:cNvSpPr>
          <p:nvPr/>
        </p:nvSpPr>
        <p:spPr bwMode="auto">
          <a:xfrm>
            <a:off x="4422775" y="4144963"/>
            <a:ext cx="47942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algn="ctr" eaLnBrk="1" hangingPunct="1"/>
            <a:r>
              <a:rPr lang="en-US" altLang="ja-JP" sz="1400" b="1">
                <a:solidFill>
                  <a:srgbClr val="FF0000"/>
                </a:solidFill>
              </a:rPr>
              <a:t>1.8</a:t>
            </a:r>
            <a:endParaRPr lang="ja-JP" altLang="en-US" sz="1400" b="1">
              <a:solidFill>
                <a:srgbClr val="FF0000"/>
              </a:solidFill>
            </a:endParaRPr>
          </a:p>
        </p:txBody>
      </p:sp>
      <p:sp>
        <p:nvSpPr>
          <p:cNvPr id="93" name="右矢印 92"/>
          <p:cNvSpPr/>
          <p:nvPr/>
        </p:nvSpPr>
        <p:spPr>
          <a:xfrm>
            <a:off x="5214938" y="3687763"/>
            <a:ext cx="1031875" cy="6889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ja-JP" b="1" dirty="0">
                <a:solidFill>
                  <a:schemeClr val="tx1"/>
                </a:solidFill>
              </a:rPr>
              <a:t>Select</a:t>
            </a:r>
            <a:endParaRPr lang="ja-JP" altLang="en-US" b="1" dirty="0">
              <a:solidFill>
                <a:schemeClr val="tx1"/>
              </a:solidFill>
            </a:endParaRPr>
          </a:p>
        </p:txBody>
      </p:sp>
      <p:sp>
        <p:nvSpPr>
          <p:cNvPr id="26650" name="テキスト ボックス 93"/>
          <p:cNvSpPr txBox="1">
            <a:spLocks noChangeArrowheads="1"/>
          </p:cNvSpPr>
          <p:nvPr/>
        </p:nvSpPr>
        <p:spPr bwMode="auto">
          <a:xfrm>
            <a:off x="2127250" y="2357438"/>
            <a:ext cx="12858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algn="ctr" eaLnBrk="1" hangingPunct="1"/>
            <a:r>
              <a:rPr lang="en-US" altLang="ja-JP" sz="2000">
                <a:latin typeface="Times New Roman" pitchFamily="18" charset="0"/>
                <a:cs typeface="Times New Roman" pitchFamily="18" charset="0"/>
              </a:rPr>
              <a:t>Search</a:t>
            </a:r>
            <a:endParaRPr lang="ja-JP" altLang="en-US" sz="20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6651" name="テキスト ボックス 94"/>
          <p:cNvSpPr txBox="1">
            <a:spLocks noChangeArrowheads="1"/>
          </p:cNvSpPr>
          <p:nvPr/>
        </p:nvSpPr>
        <p:spPr bwMode="auto">
          <a:xfrm>
            <a:off x="2216150" y="5008563"/>
            <a:ext cx="12858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algn="ctr" eaLnBrk="1" hangingPunct="1"/>
            <a:r>
              <a:rPr lang="en-US" altLang="ja-JP" sz="2000">
                <a:latin typeface="Times New Roman" pitchFamily="18" charset="0"/>
                <a:cs typeface="Times New Roman" pitchFamily="18" charset="0"/>
              </a:rPr>
              <a:t>Search</a:t>
            </a:r>
            <a:endParaRPr lang="ja-JP" altLang="en-US" sz="20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6" name="正方形/長方形 95"/>
          <p:cNvSpPr/>
          <p:nvPr/>
        </p:nvSpPr>
        <p:spPr>
          <a:xfrm>
            <a:off x="6380163" y="3135313"/>
            <a:ext cx="1689100" cy="175895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ja-JP" altLang="en-US"/>
          </a:p>
        </p:txBody>
      </p:sp>
      <p:sp>
        <p:nvSpPr>
          <p:cNvPr id="97" name="正方形/長方形 96"/>
          <p:cNvSpPr/>
          <p:nvPr/>
        </p:nvSpPr>
        <p:spPr>
          <a:xfrm>
            <a:off x="6794500" y="3568700"/>
            <a:ext cx="701675" cy="687388"/>
          </a:xfrm>
          <a:prstGeom prst="rect">
            <a:avLst/>
          </a:prstGeom>
          <a:solidFill>
            <a:srgbClr val="C8E2A6"/>
          </a:solidFill>
          <a:ln>
            <a:solidFill>
              <a:srgbClr val="00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ja-JP" altLang="en-US"/>
          </a:p>
        </p:txBody>
      </p:sp>
      <p:sp>
        <p:nvSpPr>
          <p:cNvPr id="99" name="正方形/長方形 98"/>
          <p:cNvSpPr/>
          <p:nvPr/>
        </p:nvSpPr>
        <p:spPr>
          <a:xfrm>
            <a:off x="7315200" y="3751263"/>
            <a:ext cx="701675" cy="687387"/>
          </a:xfrm>
          <a:prstGeom prst="rect">
            <a:avLst/>
          </a:prstGeom>
          <a:solidFill>
            <a:srgbClr val="FFB9B9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ja-JP" altLang="en-US"/>
          </a:p>
        </p:txBody>
      </p:sp>
      <p:sp>
        <p:nvSpPr>
          <p:cNvPr id="26655" name="テキスト ボックス 99"/>
          <p:cNvSpPr txBox="1">
            <a:spLocks noChangeArrowheads="1"/>
          </p:cNvSpPr>
          <p:nvPr/>
        </p:nvSpPr>
        <p:spPr bwMode="auto">
          <a:xfrm>
            <a:off x="6878638" y="3959225"/>
            <a:ext cx="481012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algn="ctr" eaLnBrk="1" hangingPunct="1"/>
            <a:r>
              <a:rPr lang="en-US" altLang="ja-JP" sz="1400" b="1">
                <a:solidFill>
                  <a:srgbClr val="00C000"/>
                </a:solidFill>
              </a:rPr>
              <a:t>0.8</a:t>
            </a:r>
            <a:endParaRPr lang="ja-JP" altLang="en-US" sz="1400" b="1">
              <a:solidFill>
                <a:srgbClr val="00C000"/>
              </a:solidFill>
            </a:endParaRPr>
          </a:p>
        </p:txBody>
      </p:sp>
      <p:sp>
        <p:nvSpPr>
          <p:cNvPr id="102" name="正方形/長方形 101"/>
          <p:cNvSpPr/>
          <p:nvPr/>
        </p:nvSpPr>
        <p:spPr>
          <a:xfrm>
            <a:off x="7585075" y="4003675"/>
            <a:ext cx="158750" cy="158750"/>
          </a:xfrm>
          <a:prstGeom prst="rect">
            <a:avLst/>
          </a:prstGeom>
          <a:solidFill>
            <a:srgbClr val="FFFF00"/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ja-JP" altLang="en-US"/>
          </a:p>
        </p:txBody>
      </p:sp>
      <p:sp>
        <p:nvSpPr>
          <p:cNvPr id="106" name="正方形/長方形 105"/>
          <p:cNvSpPr/>
          <p:nvPr/>
        </p:nvSpPr>
        <p:spPr>
          <a:xfrm>
            <a:off x="7077075" y="3841750"/>
            <a:ext cx="158750" cy="158750"/>
          </a:xfrm>
          <a:prstGeom prst="rect">
            <a:avLst/>
          </a:prstGeom>
          <a:solidFill>
            <a:srgbClr val="FFFF00"/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ja-JP" altLang="en-US"/>
          </a:p>
        </p:txBody>
      </p:sp>
      <p:sp>
        <p:nvSpPr>
          <p:cNvPr id="26658" name="テキスト ボックス 106"/>
          <p:cNvSpPr txBox="1">
            <a:spLocks noChangeArrowheads="1"/>
          </p:cNvSpPr>
          <p:nvPr/>
        </p:nvSpPr>
        <p:spPr bwMode="auto">
          <a:xfrm>
            <a:off x="7426325" y="4144963"/>
            <a:ext cx="481013" cy="306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algn="ctr" eaLnBrk="1" hangingPunct="1"/>
            <a:r>
              <a:rPr lang="en-US" altLang="ja-JP" sz="1400" b="1">
                <a:solidFill>
                  <a:srgbClr val="FF0000"/>
                </a:solidFill>
              </a:rPr>
              <a:t>1.8</a:t>
            </a:r>
            <a:endParaRPr lang="ja-JP" altLang="en-US" sz="1400" b="1">
              <a:solidFill>
                <a:srgbClr val="FF0000"/>
              </a:solidFill>
            </a:endParaRPr>
          </a:p>
        </p:txBody>
      </p:sp>
      <p:sp>
        <p:nvSpPr>
          <p:cNvPr id="36" name="タイトル 3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ja-JP" altLang="en-US" dirty="0" smtClean="0"/>
              <a:t>解決策：</a:t>
            </a:r>
            <a:r>
              <a:rPr lang="en-US" altLang="ja-JP" dirty="0" smtClean="0"/>
              <a:t>2D</a:t>
            </a:r>
            <a:r>
              <a:rPr lang="ja-JP" altLang="en-US" dirty="0" smtClean="0"/>
              <a:t>サンプルの同じ場所に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ja-JP" altLang="en-US" dirty="0" smtClean="0"/>
              <a:t>マッチするのを禁止</a:t>
            </a:r>
            <a:endParaRPr lang="ja-JP" alt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フリーフォーム 3"/>
          <p:cNvSpPr>
            <a:spLocks noChangeArrowheads="1"/>
          </p:cNvSpPr>
          <p:nvPr/>
        </p:nvSpPr>
        <p:spPr bwMode="auto">
          <a:xfrm>
            <a:off x="1500188" y="1536700"/>
            <a:ext cx="6103937" cy="3535363"/>
          </a:xfrm>
          <a:custGeom>
            <a:avLst/>
            <a:gdLst>
              <a:gd name="T0" fmla="*/ 0 w 5038144"/>
              <a:gd name="T1" fmla="*/ 2238 h 2241804"/>
              <a:gd name="T2" fmla="*/ 11046 w 5038144"/>
              <a:gd name="T3" fmla="*/ 1646883 h 2241804"/>
              <a:gd name="T4" fmla="*/ 1911005 w 5038144"/>
              <a:gd name="T5" fmla="*/ 1646883 h 2241804"/>
              <a:gd name="T6" fmla="*/ 1922051 w 5038144"/>
              <a:gd name="T7" fmla="*/ 3290799 h 2241804"/>
              <a:gd name="T8" fmla="*/ 6074141 w 5038144"/>
              <a:gd name="T9" fmla="*/ 3277376 h 2241804"/>
              <a:gd name="T10" fmla="*/ 6086252 w 5038144"/>
              <a:gd name="T11" fmla="*/ 0 h 2241804"/>
              <a:gd name="T12" fmla="*/ 0 w 5038144"/>
              <a:gd name="T13" fmla="*/ 2238 h 2241804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5038144"/>
              <a:gd name="T22" fmla="*/ 0 h 2241804"/>
              <a:gd name="T23" fmla="*/ 5038144 w 5038144"/>
              <a:gd name="T24" fmla="*/ 2241804 h 2241804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5038144" h="2241804">
                <a:moveTo>
                  <a:pt x="0" y="1524"/>
                </a:moveTo>
                <a:lnTo>
                  <a:pt x="9144" y="1121912"/>
                </a:lnTo>
                <a:lnTo>
                  <a:pt x="1581912" y="1121912"/>
                </a:lnTo>
                <a:lnTo>
                  <a:pt x="1591056" y="2241804"/>
                </a:lnTo>
                <a:lnTo>
                  <a:pt x="5028121" y="2232660"/>
                </a:lnTo>
                <a:cubicBezTo>
                  <a:pt x="5028481" y="1241044"/>
                  <a:pt x="5037784" y="991616"/>
                  <a:pt x="5038144" y="0"/>
                </a:cubicBezTo>
                <a:lnTo>
                  <a:pt x="0" y="152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38100" algn="ctr">
            <a:solidFill>
              <a:srgbClr val="FF0000"/>
            </a:solidFill>
            <a:round/>
            <a:headEnd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>
              <a:defRPr/>
            </a:pPr>
            <a:endParaRPr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5643563" y="3368675"/>
            <a:ext cx="1822450" cy="14890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ja-JP" altLang="en-US"/>
          </a:p>
        </p:txBody>
      </p:sp>
      <p:sp>
        <p:nvSpPr>
          <p:cNvPr id="2765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ソリッドテクスチャの作成手法</a:t>
            </a:r>
          </a:p>
        </p:txBody>
      </p:sp>
      <p:sp>
        <p:nvSpPr>
          <p:cNvPr id="27653" name="コンテンツ プレースホルダ 24"/>
          <p:cNvSpPr>
            <a:spLocks noGrp="1"/>
          </p:cNvSpPr>
          <p:nvPr>
            <p:ph idx="1"/>
          </p:nvPr>
        </p:nvSpPr>
        <p:spPr>
          <a:xfrm>
            <a:off x="142875" y="5178425"/>
            <a:ext cx="8858250" cy="1536700"/>
          </a:xfrm>
        </p:spPr>
        <p:txBody>
          <a:bodyPr/>
          <a:lstStyle/>
          <a:p>
            <a:r>
              <a:rPr lang="ja-JP" altLang="en-US" smtClean="0"/>
              <a:t>自動合成では扱いにくいテクスチャ</a:t>
            </a:r>
            <a:endParaRPr lang="en-US" altLang="ja-JP" smtClean="0"/>
          </a:p>
          <a:p>
            <a:pPr lvl="1"/>
            <a:r>
              <a:rPr lang="ja-JP" altLang="en-US" smtClean="0"/>
              <a:t>例</a:t>
            </a:r>
            <a:r>
              <a:rPr lang="en-US" altLang="ja-JP" smtClean="0"/>
              <a:t>: </a:t>
            </a:r>
            <a:r>
              <a:rPr lang="ja-JP" altLang="en-US" smtClean="0"/>
              <a:t>キウイ</a:t>
            </a:r>
            <a:endParaRPr lang="en-US" altLang="ja-JP" smtClean="0"/>
          </a:p>
          <a:p>
            <a:pPr lvl="1">
              <a:buFont typeface="Arial" charset="0"/>
              <a:buNone/>
            </a:pPr>
            <a:r>
              <a:rPr lang="en-US" altLang="ja-JP" smtClean="0">
                <a:sym typeface="Wingdings" pitchFamily="2" charset="2"/>
              </a:rPr>
              <a:t> </a:t>
            </a:r>
            <a:r>
              <a:rPr lang="ja-JP" altLang="en-US" smtClean="0">
                <a:sym typeface="Wingdings" pitchFamily="2" charset="2"/>
              </a:rPr>
              <a:t>手作業で作成する必要あり</a:t>
            </a:r>
            <a:endParaRPr lang="ja-JP" altLang="en-US" smtClean="0"/>
          </a:p>
        </p:txBody>
      </p:sp>
      <p:pic>
        <p:nvPicPr>
          <p:cNvPr id="27654" name="Picture 324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6000" contrast="-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2775" y="3454400"/>
            <a:ext cx="1308100" cy="1357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5" name="Picture 325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3313" y="3478213"/>
            <a:ext cx="1292225" cy="1298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6" name="Picture 328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5538" y="1751013"/>
            <a:ext cx="1335087" cy="1357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7" name="Picture 329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6275" y="1708150"/>
            <a:ext cx="1387475" cy="143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8" name="Picture 330"/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5313" y="1751013"/>
            <a:ext cx="1325562" cy="1365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59" name="Text Box 339"/>
          <p:cNvSpPr txBox="1">
            <a:spLocks noChangeArrowheads="1"/>
          </p:cNvSpPr>
          <p:nvPr/>
        </p:nvSpPr>
        <p:spPr bwMode="auto">
          <a:xfrm>
            <a:off x="3038475" y="2655888"/>
            <a:ext cx="5334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kumimoji="0" lang="en-US" altLang="ja-JP" sz="2800" b="1"/>
              <a:t>0</a:t>
            </a:r>
          </a:p>
        </p:txBody>
      </p:sp>
      <p:sp>
        <p:nvSpPr>
          <p:cNvPr id="11" name="Text Box 340"/>
          <p:cNvSpPr txBox="1">
            <a:spLocks noChangeArrowheads="1"/>
          </p:cNvSpPr>
          <p:nvPr/>
        </p:nvSpPr>
        <p:spPr bwMode="auto">
          <a:xfrm>
            <a:off x="4589463" y="4370388"/>
            <a:ext cx="839787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kumimoji="0" lang="en-US" altLang="ja-JP" sz="2800" b="1" dirty="0">
                <a:latin typeface="+mn-ea"/>
                <a:ea typeface="+mn-ea"/>
              </a:rPr>
              <a:t>1-b</a:t>
            </a:r>
          </a:p>
        </p:txBody>
      </p:sp>
      <p:sp>
        <p:nvSpPr>
          <p:cNvPr id="12" name="Text Box 341"/>
          <p:cNvSpPr txBox="1">
            <a:spLocks noChangeArrowheads="1"/>
          </p:cNvSpPr>
          <p:nvPr/>
        </p:nvSpPr>
        <p:spPr bwMode="auto">
          <a:xfrm>
            <a:off x="4643438" y="2655888"/>
            <a:ext cx="747712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kumimoji="0" lang="en-US" altLang="ja-JP" sz="2800" b="1" dirty="0">
                <a:latin typeface="+mn-ea"/>
                <a:ea typeface="+mn-ea"/>
              </a:rPr>
              <a:t>1-a</a:t>
            </a:r>
          </a:p>
        </p:txBody>
      </p:sp>
      <p:sp>
        <p:nvSpPr>
          <p:cNvPr id="13" name="Text Box 342"/>
          <p:cNvSpPr txBox="1">
            <a:spLocks noChangeArrowheads="1"/>
          </p:cNvSpPr>
          <p:nvPr/>
        </p:nvSpPr>
        <p:spPr bwMode="auto">
          <a:xfrm>
            <a:off x="6657975" y="2655888"/>
            <a:ext cx="77152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kumimoji="0" lang="en-US" altLang="ja-JP" sz="2800" b="1" dirty="0">
                <a:latin typeface="+mn-ea"/>
                <a:ea typeface="+mn-ea"/>
              </a:rPr>
              <a:t>2-a</a:t>
            </a:r>
          </a:p>
        </p:txBody>
      </p:sp>
      <p:sp>
        <p:nvSpPr>
          <p:cNvPr id="14" name="Text Box 343"/>
          <p:cNvSpPr txBox="1">
            <a:spLocks noChangeArrowheads="1"/>
          </p:cNvSpPr>
          <p:nvPr/>
        </p:nvSpPr>
        <p:spPr bwMode="auto">
          <a:xfrm>
            <a:off x="6643688" y="4370388"/>
            <a:ext cx="839787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kumimoji="0" lang="en-US" altLang="ja-JP" sz="2800" b="1" dirty="0">
                <a:latin typeface="+mn-ea"/>
                <a:ea typeface="+mn-ea"/>
              </a:rPr>
              <a:t>2-b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コンテンツ プレースホルダ 2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smtClean="0"/>
              <a:t>特定のターゲットに特化</a:t>
            </a:r>
            <a:endParaRPr lang="en-US" altLang="ja-JP" smtClean="0"/>
          </a:p>
          <a:p>
            <a:pPr lvl="1"/>
            <a:r>
              <a:rPr lang="ja-JP" altLang="en-US" smtClean="0"/>
              <a:t>キウイ、ニンジン、木</a:t>
            </a:r>
            <a:endParaRPr lang="en-US" altLang="ja-JP" smtClean="0"/>
          </a:p>
          <a:p>
            <a:r>
              <a:rPr lang="ja-JP" altLang="en-US" smtClean="0"/>
              <a:t>機能</a:t>
            </a:r>
            <a:endParaRPr lang="en-US" altLang="ja-JP" smtClean="0"/>
          </a:p>
          <a:p>
            <a:pPr lvl="1"/>
            <a:r>
              <a:rPr lang="en-US" altLang="ja-JP" smtClean="0"/>
              <a:t>2D</a:t>
            </a:r>
            <a:r>
              <a:rPr lang="ja-JP" altLang="en-US" smtClean="0"/>
              <a:t>画像のスイープ</a:t>
            </a:r>
            <a:endParaRPr lang="en-US" altLang="ja-JP" smtClean="0"/>
          </a:p>
          <a:p>
            <a:pPr lvl="1"/>
            <a:r>
              <a:rPr lang="ja-JP" altLang="en-US" smtClean="0"/>
              <a:t>ノイズ付加</a:t>
            </a:r>
            <a:endParaRPr lang="en-US" altLang="ja-JP" smtClean="0"/>
          </a:p>
          <a:p>
            <a:pPr lvl="1"/>
            <a:r>
              <a:rPr lang="en-US" altLang="ja-JP" smtClean="0"/>
              <a:t>3D</a:t>
            </a:r>
            <a:r>
              <a:rPr lang="ja-JP" altLang="en-US" smtClean="0"/>
              <a:t>モデルの貼り付け</a:t>
            </a:r>
            <a:endParaRPr lang="en-US" altLang="ja-JP" smtClean="0"/>
          </a:p>
          <a:p>
            <a:pPr lvl="1"/>
            <a:r>
              <a:rPr lang="ja-JP" altLang="en-US" smtClean="0"/>
              <a:t>個々のボクセル値の変更・ブラー</a:t>
            </a:r>
          </a:p>
        </p:txBody>
      </p:sp>
      <p:sp>
        <p:nvSpPr>
          <p:cNvPr id="28675" name="タイトル 2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手作業によるテクスチャ作成</a:t>
            </a:r>
          </a:p>
        </p:txBody>
      </p:sp>
      <p:pic>
        <p:nvPicPr>
          <p:cNvPr id="71683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500688" y="1535113"/>
            <a:ext cx="3309937" cy="2965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5" descr="C:\Documents and Settings\kenshi\My Documents\eclipse\3dpaint\texture\kiwi128\kiwi6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0" y="2222500"/>
            <a:ext cx="844550" cy="844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6" descr="C:\Documents and Settings\kenshi\My Documents\eclipse\3dpaint\texture\kiwi128\kiwi64_no_seed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8050" y="2222500"/>
            <a:ext cx="844550" cy="844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2400" y="4922838"/>
            <a:ext cx="1111250" cy="1174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1" name="Picture 8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737373"/>
              </a:clrFrom>
              <a:clrTo>
                <a:srgbClr val="737373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" y="3649663"/>
            <a:ext cx="1466850" cy="1525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2" name="Picture 12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737373"/>
              </a:clrFrom>
              <a:clrTo>
                <a:srgbClr val="737373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3975" y="3524250"/>
            <a:ext cx="1577975" cy="166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3" name="Picture 13"/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737373"/>
              </a:clrFrom>
              <a:clrTo>
                <a:srgbClr val="737373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0950" y="3587750"/>
            <a:ext cx="1533525" cy="158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4" name="Picture 14"/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737373"/>
              </a:clrFrom>
              <a:clrTo>
                <a:srgbClr val="737373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3650" y="3548063"/>
            <a:ext cx="1536700" cy="157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直線矢印コネクタ 14"/>
          <p:cNvCxnSpPr/>
          <p:nvPr/>
        </p:nvCxnSpPr>
        <p:spPr>
          <a:xfrm>
            <a:off x="1155700" y="2654300"/>
            <a:ext cx="889000" cy="1588"/>
          </a:xfrm>
          <a:prstGeom prst="straightConnector1">
            <a:avLst/>
          </a:prstGeom>
          <a:ln w="38100" cap="rnd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06" name="テキスト ボックス 29"/>
          <p:cNvSpPr txBox="1">
            <a:spLocks noChangeArrowheads="1"/>
          </p:cNvSpPr>
          <p:nvPr/>
        </p:nvSpPr>
        <p:spPr bwMode="auto">
          <a:xfrm>
            <a:off x="1066800" y="2786063"/>
            <a:ext cx="982663" cy="27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algn="ctr" eaLnBrk="1" hangingPunct="1">
              <a:lnSpc>
                <a:spcPts val="1400"/>
              </a:lnSpc>
            </a:pPr>
            <a:r>
              <a:rPr lang="ja-JP" altLang="en-US" sz="1600">
                <a:latin typeface="Times New Roman" pitchFamily="18" charset="0"/>
                <a:cs typeface="Times New Roman" pitchFamily="18" charset="0"/>
              </a:rPr>
              <a:t>種を除去</a:t>
            </a:r>
          </a:p>
        </p:txBody>
      </p:sp>
      <p:sp>
        <p:nvSpPr>
          <p:cNvPr id="29707" name="テキスト ボックス 29"/>
          <p:cNvSpPr txBox="1">
            <a:spLocks noChangeArrowheads="1"/>
          </p:cNvSpPr>
          <p:nvPr/>
        </p:nvSpPr>
        <p:spPr bwMode="auto">
          <a:xfrm>
            <a:off x="-71438" y="1785938"/>
            <a:ext cx="1377951" cy="45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algn="ctr" eaLnBrk="1" hangingPunct="1">
              <a:lnSpc>
                <a:spcPts val="1400"/>
              </a:lnSpc>
            </a:pPr>
            <a:r>
              <a:rPr lang="ja-JP" altLang="en-US" sz="1600">
                <a:latin typeface="Times New Roman" pitchFamily="18" charset="0"/>
                <a:cs typeface="Times New Roman" pitchFamily="18" charset="0"/>
              </a:rPr>
              <a:t>加工した</a:t>
            </a:r>
            <a:r>
              <a:rPr lang="en-US" altLang="ja-JP" sz="1600"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altLang="ja-JP" sz="1600">
                <a:latin typeface="Times New Roman" pitchFamily="18" charset="0"/>
                <a:cs typeface="Times New Roman" pitchFamily="18" charset="0"/>
              </a:rPr>
            </a:br>
            <a:r>
              <a:rPr lang="ja-JP" altLang="en-US" sz="1600">
                <a:latin typeface="Times New Roman" pitchFamily="18" charset="0"/>
                <a:cs typeface="Times New Roman" pitchFamily="18" charset="0"/>
              </a:rPr>
              <a:t>断面写真</a:t>
            </a:r>
          </a:p>
        </p:txBody>
      </p:sp>
      <p:cxnSp>
        <p:nvCxnSpPr>
          <p:cNvPr id="18" name="直線矢印コネクタ 17"/>
          <p:cNvCxnSpPr/>
          <p:nvPr/>
        </p:nvCxnSpPr>
        <p:spPr>
          <a:xfrm rot="10800000" flipV="1">
            <a:off x="1244600" y="3232150"/>
            <a:ext cx="711200" cy="401638"/>
          </a:xfrm>
          <a:prstGeom prst="straightConnector1">
            <a:avLst/>
          </a:prstGeom>
          <a:ln w="38100" cap="rnd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矢印コネクタ 21"/>
          <p:cNvCxnSpPr/>
          <p:nvPr/>
        </p:nvCxnSpPr>
        <p:spPr>
          <a:xfrm>
            <a:off x="1600200" y="4387850"/>
            <a:ext cx="906463" cy="1588"/>
          </a:xfrm>
          <a:prstGeom prst="straightConnector1">
            <a:avLst/>
          </a:prstGeom>
          <a:ln w="38100" cap="rnd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矢印コネクタ 23"/>
          <p:cNvCxnSpPr/>
          <p:nvPr/>
        </p:nvCxnSpPr>
        <p:spPr>
          <a:xfrm rot="5400000" flipH="1" flipV="1">
            <a:off x="1758157" y="4677569"/>
            <a:ext cx="488950" cy="1587"/>
          </a:xfrm>
          <a:prstGeom prst="straightConnector1">
            <a:avLst/>
          </a:prstGeom>
          <a:ln w="38100" cap="rnd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11" name="テキスト ボックス 29"/>
          <p:cNvSpPr txBox="1">
            <a:spLocks noChangeArrowheads="1"/>
          </p:cNvSpPr>
          <p:nvPr/>
        </p:nvSpPr>
        <p:spPr bwMode="auto">
          <a:xfrm>
            <a:off x="2266950" y="5537200"/>
            <a:ext cx="1200150" cy="45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algn="ctr" eaLnBrk="1" hangingPunct="1">
              <a:lnSpc>
                <a:spcPts val="1400"/>
              </a:lnSpc>
            </a:pPr>
            <a:r>
              <a:rPr lang="ja-JP" altLang="en-US" sz="1600">
                <a:latin typeface="Times New Roman" pitchFamily="18" charset="0"/>
                <a:cs typeface="Times New Roman" pitchFamily="18" charset="0"/>
              </a:rPr>
              <a:t>種の</a:t>
            </a:r>
            <a:r>
              <a:rPr lang="en-US" altLang="ja-JP" sz="1600">
                <a:latin typeface="Times New Roman" pitchFamily="18" charset="0"/>
                <a:cs typeface="Times New Roman" pitchFamily="18" charset="0"/>
              </a:rPr>
              <a:t>3D</a:t>
            </a:r>
            <a:r>
              <a:rPr lang="ja-JP" altLang="en-US" sz="1600">
                <a:latin typeface="Times New Roman" pitchFamily="18" charset="0"/>
                <a:cs typeface="Times New Roman" pitchFamily="18" charset="0"/>
              </a:rPr>
              <a:t>モデル</a:t>
            </a:r>
          </a:p>
        </p:txBody>
      </p:sp>
      <p:cxnSp>
        <p:nvCxnSpPr>
          <p:cNvPr id="31" name="直線矢印コネクタ 30"/>
          <p:cNvCxnSpPr/>
          <p:nvPr/>
        </p:nvCxnSpPr>
        <p:spPr>
          <a:xfrm>
            <a:off x="6783388" y="4432300"/>
            <a:ext cx="906462" cy="1588"/>
          </a:xfrm>
          <a:prstGeom prst="straightConnector1">
            <a:avLst/>
          </a:prstGeom>
          <a:ln w="38100" cap="rnd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矢印コネクタ 33"/>
          <p:cNvCxnSpPr/>
          <p:nvPr/>
        </p:nvCxnSpPr>
        <p:spPr>
          <a:xfrm>
            <a:off x="4160838" y="4432300"/>
            <a:ext cx="906462" cy="1588"/>
          </a:xfrm>
          <a:prstGeom prst="straightConnector1">
            <a:avLst/>
          </a:prstGeom>
          <a:ln w="38100" cap="rnd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14" name="テキスト ボックス 29"/>
          <p:cNvSpPr txBox="1">
            <a:spLocks noChangeArrowheads="1"/>
          </p:cNvSpPr>
          <p:nvPr/>
        </p:nvSpPr>
        <p:spPr bwMode="auto">
          <a:xfrm>
            <a:off x="4000500" y="4476750"/>
            <a:ext cx="1377950" cy="45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>
              <a:lnSpc>
                <a:spcPts val="1400"/>
              </a:lnSpc>
            </a:pPr>
            <a:r>
              <a:rPr lang="ja-JP" altLang="en-US" sz="1600">
                <a:latin typeface="Times New Roman" pitchFamily="18" charset="0"/>
                <a:cs typeface="Times New Roman" pitchFamily="18" charset="0"/>
              </a:rPr>
              <a:t>種を一つずつ</a:t>
            </a:r>
            <a:r>
              <a:rPr lang="en-US" altLang="ja-JP" sz="1600"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altLang="ja-JP" sz="1600">
                <a:latin typeface="Times New Roman" pitchFamily="18" charset="0"/>
                <a:cs typeface="Times New Roman" pitchFamily="18" charset="0"/>
              </a:rPr>
            </a:br>
            <a:r>
              <a:rPr lang="ja-JP" altLang="en-US" sz="1600">
                <a:latin typeface="Times New Roman" pitchFamily="18" charset="0"/>
                <a:cs typeface="Times New Roman" pitchFamily="18" charset="0"/>
              </a:rPr>
              <a:t>貼り付け</a:t>
            </a:r>
          </a:p>
        </p:txBody>
      </p:sp>
      <p:sp>
        <p:nvSpPr>
          <p:cNvPr id="4115" name="テキスト ボックス 29"/>
          <p:cNvSpPr txBox="1">
            <a:spLocks noChangeArrowheads="1"/>
          </p:cNvSpPr>
          <p:nvPr/>
        </p:nvSpPr>
        <p:spPr bwMode="auto">
          <a:xfrm>
            <a:off x="6500813" y="4476750"/>
            <a:ext cx="1377950" cy="452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>
              <a:lnSpc>
                <a:spcPts val="1400"/>
              </a:lnSpc>
            </a:pPr>
            <a:r>
              <a:rPr lang="ja-JP" altLang="en-US" sz="1600">
                <a:latin typeface="Times New Roman" pitchFamily="18" charset="0"/>
                <a:cs typeface="Times New Roman" pitchFamily="18" charset="0"/>
              </a:rPr>
              <a:t>ノイズ付加</a:t>
            </a:r>
            <a:r>
              <a:rPr lang="en-US" altLang="ja-JP" sz="1600"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altLang="ja-JP" sz="1600">
                <a:latin typeface="Times New Roman" pitchFamily="18" charset="0"/>
                <a:cs typeface="Times New Roman" pitchFamily="18" charset="0"/>
              </a:rPr>
            </a:br>
            <a:r>
              <a:rPr lang="en-US" altLang="ja-JP" sz="1600">
                <a:latin typeface="Times New Roman" pitchFamily="18" charset="0"/>
                <a:cs typeface="Times New Roman" pitchFamily="18" charset="0"/>
              </a:rPr>
              <a:t>&amp; </a:t>
            </a:r>
            <a:r>
              <a:rPr lang="ja-JP" altLang="en-US" sz="1600">
                <a:latin typeface="Times New Roman" pitchFamily="18" charset="0"/>
                <a:cs typeface="Times New Roman" pitchFamily="18" charset="0"/>
              </a:rPr>
              <a:t>皮の画像</a:t>
            </a:r>
            <a:endParaRPr lang="en-US" altLang="ja-JP" sz="16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116" name="テキスト ボックス 29"/>
          <p:cNvSpPr txBox="1">
            <a:spLocks noChangeArrowheads="1"/>
          </p:cNvSpPr>
          <p:nvPr/>
        </p:nvSpPr>
        <p:spPr bwMode="auto">
          <a:xfrm>
            <a:off x="1660525" y="3357563"/>
            <a:ext cx="982663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algn="ctr" eaLnBrk="1" hangingPunct="1">
              <a:lnSpc>
                <a:spcPts val="1400"/>
              </a:lnSpc>
            </a:pPr>
            <a:r>
              <a:rPr lang="ja-JP" altLang="en-US" sz="1600">
                <a:latin typeface="Times New Roman" pitchFamily="18" charset="0"/>
                <a:cs typeface="Times New Roman" pitchFamily="18" charset="0"/>
              </a:rPr>
              <a:t>スイープ</a:t>
            </a:r>
          </a:p>
        </p:txBody>
      </p:sp>
      <p:sp>
        <p:nvSpPr>
          <p:cNvPr id="29717" name="タイトル 2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キウイテクスチャの作成例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06" grpId="0"/>
      <p:bldP spid="4111" grpId="0"/>
      <p:bldP spid="4114" grpId="0"/>
      <p:bldP spid="4115" grpId="0"/>
      <p:bldP spid="411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eaLnBrk="1" hangingPunct="1">
              <a:defRPr/>
            </a:pPr>
            <a:endParaRPr lang="en-US" altLang="ja-JP" dirty="0" smtClean="0"/>
          </a:p>
          <a:p>
            <a:pPr lvl="2" eaLnBrk="1" hangingPunct="1">
              <a:defRPr/>
            </a:pPr>
            <a:endParaRPr lang="en-US" altLang="ja-JP" dirty="0" smtClean="0"/>
          </a:p>
          <a:p>
            <a:pPr lvl="2" eaLnBrk="1" hangingPunct="1">
              <a:defRPr/>
            </a:pPr>
            <a:endParaRPr lang="en-US" altLang="ja-JP" dirty="0" smtClean="0"/>
          </a:p>
          <a:p>
            <a:pPr eaLnBrk="1" hangingPunct="1">
              <a:defRPr/>
            </a:pPr>
            <a:r>
              <a:rPr lang="ja-JP" altLang="en-US" dirty="0" smtClean="0">
                <a:solidFill>
                  <a:schemeClr val="bg1">
                    <a:lumMod val="75000"/>
                  </a:schemeClr>
                </a:solidFill>
              </a:rPr>
              <a:t>ソリッドテクスチャ</a:t>
            </a:r>
            <a:r>
              <a:rPr lang="en-US" altLang="ja-JP" dirty="0" smtClean="0">
                <a:solidFill>
                  <a:schemeClr val="bg1">
                    <a:lumMod val="75000"/>
                  </a:schemeClr>
                </a:solidFill>
              </a:rPr>
              <a:t/>
            </a:r>
            <a:br>
              <a:rPr lang="en-US" altLang="ja-JP" dirty="0" smtClean="0">
                <a:solidFill>
                  <a:schemeClr val="bg1">
                    <a:lumMod val="75000"/>
                  </a:schemeClr>
                </a:solidFill>
              </a:rPr>
            </a:br>
            <a:r>
              <a:rPr lang="ja-JP" altLang="en-US" dirty="0" smtClean="0">
                <a:solidFill>
                  <a:schemeClr val="bg1">
                    <a:lumMod val="75000"/>
                  </a:schemeClr>
                </a:solidFill>
              </a:rPr>
              <a:t>の分類</a:t>
            </a:r>
            <a:endParaRPr lang="en-US" altLang="ja-JP" dirty="0" smtClean="0">
              <a:solidFill>
                <a:schemeClr val="bg1">
                  <a:lumMod val="75000"/>
                </a:schemeClr>
              </a:solidFill>
            </a:endParaRPr>
          </a:p>
          <a:p>
            <a:pPr lvl="1" eaLnBrk="1" hangingPunct="1">
              <a:defRPr/>
            </a:pPr>
            <a:endParaRPr lang="en-US" altLang="ja-JP" dirty="0" smtClean="0">
              <a:solidFill>
                <a:schemeClr val="bg1">
                  <a:lumMod val="75000"/>
                </a:schemeClr>
              </a:solidFill>
            </a:endParaRPr>
          </a:p>
          <a:p>
            <a:pPr lvl="2" eaLnBrk="1" hangingPunct="1">
              <a:defRPr/>
            </a:pPr>
            <a:endParaRPr lang="en-US" altLang="ja-JP" dirty="0" smtClean="0"/>
          </a:p>
          <a:p>
            <a:pPr lvl="2" eaLnBrk="1" hangingPunct="1">
              <a:defRPr/>
            </a:pPr>
            <a:endParaRPr lang="en-US" altLang="ja-JP" dirty="0" smtClean="0"/>
          </a:p>
          <a:p>
            <a:pPr eaLnBrk="1" hangingPunct="1">
              <a:defRPr/>
            </a:pPr>
            <a:r>
              <a:rPr lang="ja-JP" altLang="en-US" dirty="0" smtClean="0"/>
              <a:t>テンソル場デザイン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ja-JP" altLang="en-US" dirty="0" smtClean="0"/>
              <a:t>のための</a:t>
            </a:r>
            <a:r>
              <a:rPr lang="en-US" altLang="ja-JP" dirty="0" smtClean="0"/>
              <a:t>UI</a:t>
            </a:r>
          </a:p>
          <a:p>
            <a:pPr lvl="2" eaLnBrk="1" hangingPunct="1">
              <a:defRPr/>
            </a:pPr>
            <a:endParaRPr lang="en-US" altLang="ja-JP" dirty="0" smtClean="0">
              <a:solidFill>
                <a:schemeClr val="bg1">
                  <a:lumMod val="75000"/>
                </a:schemeClr>
              </a:solidFill>
            </a:endParaRPr>
          </a:p>
          <a:p>
            <a:pPr lvl="2" eaLnBrk="1" hangingPunct="1">
              <a:defRPr/>
            </a:pPr>
            <a:endParaRPr lang="en-US" altLang="ja-JP" dirty="0" smtClean="0">
              <a:solidFill>
                <a:schemeClr val="bg1">
                  <a:lumMod val="75000"/>
                </a:schemeClr>
              </a:solidFill>
            </a:endParaRPr>
          </a:p>
          <a:p>
            <a:pPr eaLnBrk="1" hangingPunct="1">
              <a:defRPr/>
            </a:pPr>
            <a:r>
              <a:rPr lang="ja-JP" altLang="en-US" dirty="0" smtClean="0">
                <a:solidFill>
                  <a:schemeClr val="bg1">
                    <a:lumMod val="75000"/>
                  </a:schemeClr>
                </a:solidFill>
              </a:rPr>
              <a:t>デプス方向で変化する</a:t>
            </a:r>
            <a:r>
              <a:rPr lang="en-US" altLang="ja-JP" dirty="0" smtClean="0">
                <a:solidFill>
                  <a:schemeClr val="bg1">
                    <a:lumMod val="75000"/>
                  </a:schemeClr>
                </a:solidFill>
              </a:rPr>
              <a:t/>
            </a:r>
            <a:br>
              <a:rPr lang="en-US" altLang="ja-JP" dirty="0" smtClean="0">
                <a:solidFill>
                  <a:schemeClr val="bg1">
                    <a:lumMod val="75000"/>
                  </a:schemeClr>
                </a:solidFill>
              </a:rPr>
            </a:br>
            <a:r>
              <a:rPr lang="ja-JP" altLang="en-US" dirty="0" smtClean="0">
                <a:solidFill>
                  <a:schemeClr val="bg1">
                    <a:lumMod val="75000"/>
                  </a:schemeClr>
                </a:solidFill>
              </a:rPr>
              <a:t>モデルの作成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endParaRPr lang="en-US" altLang="ja-JP" dirty="0" smtClean="0"/>
          </a:p>
          <a:p>
            <a:pPr eaLnBrk="1" hangingPunct="1">
              <a:defRPr/>
            </a:pPr>
            <a:endParaRPr lang="ja-JP" altLang="en-US" dirty="0"/>
          </a:p>
        </p:txBody>
      </p:sp>
      <p:pic>
        <p:nvPicPr>
          <p:cNvPr id="30723" name="Picture 3" descr="C:\Documents and Settings\kenshi\My Documents\master-thesis\presentation\図2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9375" y="2286000"/>
            <a:ext cx="2643188" cy="1611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正方形/長方形 6"/>
          <p:cNvSpPr/>
          <p:nvPr/>
        </p:nvSpPr>
        <p:spPr>
          <a:xfrm>
            <a:off x="6429375" y="2286000"/>
            <a:ext cx="2714625" cy="1643063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ja-JP" altLang="en-US"/>
          </a:p>
        </p:txBody>
      </p:sp>
      <p:pic>
        <p:nvPicPr>
          <p:cNvPr id="30725" name="Picture 4" descr="C:\Documents and Settings\kenshi\My Documents\master-thesis\presentation\図3.bm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8513" y="5072063"/>
            <a:ext cx="2836862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6" name="Picture 5" descr="C:\Documents and Settings\kenshi\My Documents\master-thesis\presentation\図4.bmp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7625" y="3502025"/>
            <a:ext cx="2500313" cy="1712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正方形/長方形 11"/>
          <p:cNvSpPr/>
          <p:nvPr/>
        </p:nvSpPr>
        <p:spPr>
          <a:xfrm>
            <a:off x="5715000" y="5143500"/>
            <a:ext cx="3000375" cy="1643063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ja-JP" altLang="en-US"/>
          </a:p>
        </p:txBody>
      </p:sp>
      <p:sp>
        <p:nvSpPr>
          <p:cNvPr id="13" name="テキスト ボックス 12"/>
          <p:cNvSpPr txBox="1">
            <a:spLocks noChangeArrowheads="1"/>
          </p:cNvSpPr>
          <p:nvPr/>
        </p:nvSpPr>
        <p:spPr bwMode="auto">
          <a:xfrm>
            <a:off x="6696075" y="4214813"/>
            <a:ext cx="2305050" cy="585787"/>
          </a:xfrm>
          <a:prstGeom prst="rect">
            <a:avLst/>
          </a:prstGeom>
          <a:solidFill>
            <a:schemeClr val="accent1"/>
          </a:solidFill>
          <a:ln w="57150" cap="rnd">
            <a:solidFill>
              <a:schemeClr val="accent2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/>
          <a:p>
            <a:pPr algn="ctr">
              <a:defRPr/>
            </a:pPr>
            <a:r>
              <a:rPr lang="ja-JP" altLang="en-US" sz="3200" b="1" dirty="0"/>
              <a:t>デモで説明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eaLnBrk="1" hangingPunct="1">
              <a:defRPr/>
            </a:pPr>
            <a:endParaRPr lang="en-US" altLang="ja-JP" dirty="0" smtClean="0"/>
          </a:p>
          <a:p>
            <a:pPr lvl="2" eaLnBrk="1" hangingPunct="1">
              <a:defRPr/>
            </a:pPr>
            <a:endParaRPr lang="en-US" altLang="ja-JP" dirty="0" smtClean="0"/>
          </a:p>
          <a:p>
            <a:pPr lvl="2" eaLnBrk="1" hangingPunct="1">
              <a:defRPr/>
            </a:pPr>
            <a:endParaRPr lang="en-US" altLang="ja-JP" dirty="0" smtClean="0"/>
          </a:p>
          <a:p>
            <a:pPr eaLnBrk="1" hangingPunct="1">
              <a:defRPr/>
            </a:pPr>
            <a:r>
              <a:rPr lang="ja-JP" altLang="en-US" dirty="0" smtClean="0">
                <a:solidFill>
                  <a:schemeClr val="bg1">
                    <a:lumMod val="75000"/>
                  </a:schemeClr>
                </a:solidFill>
              </a:rPr>
              <a:t>ソリッドテクスチャ</a:t>
            </a:r>
            <a:r>
              <a:rPr lang="en-US" altLang="ja-JP" dirty="0" smtClean="0">
                <a:solidFill>
                  <a:schemeClr val="bg1">
                    <a:lumMod val="75000"/>
                  </a:schemeClr>
                </a:solidFill>
              </a:rPr>
              <a:t/>
            </a:r>
            <a:br>
              <a:rPr lang="en-US" altLang="ja-JP" dirty="0" smtClean="0">
                <a:solidFill>
                  <a:schemeClr val="bg1">
                    <a:lumMod val="75000"/>
                  </a:schemeClr>
                </a:solidFill>
              </a:rPr>
            </a:br>
            <a:r>
              <a:rPr lang="ja-JP" altLang="en-US" dirty="0" smtClean="0">
                <a:solidFill>
                  <a:schemeClr val="bg1">
                    <a:lumMod val="75000"/>
                  </a:schemeClr>
                </a:solidFill>
              </a:rPr>
              <a:t>の分類</a:t>
            </a:r>
            <a:endParaRPr lang="en-US" altLang="ja-JP" dirty="0" smtClean="0">
              <a:solidFill>
                <a:schemeClr val="bg1">
                  <a:lumMod val="75000"/>
                </a:schemeClr>
              </a:solidFill>
            </a:endParaRPr>
          </a:p>
          <a:p>
            <a:pPr lvl="1" eaLnBrk="1" hangingPunct="1">
              <a:defRPr/>
            </a:pPr>
            <a:endParaRPr lang="en-US" altLang="ja-JP" dirty="0" smtClean="0">
              <a:solidFill>
                <a:schemeClr val="bg1">
                  <a:lumMod val="75000"/>
                </a:schemeClr>
              </a:solidFill>
            </a:endParaRPr>
          </a:p>
          <a:p>
            <a:pPr lvl="2" eaLnBrk="1" hangingPunct="1">
              <a:defRPr/>
            </a:pPr>
            <a:endParaRPr lang="en-US" altLang="ja-JP" dirty="0" smtClean="0"/>
          </a:p>
          <a:p>
            <a:pPr lvl="2" eaLnBrk="1" hangingPunct="1">
              <a:defRPr/>
            </a:pPr>
            <a:endParaRPr lang="en-US" altLang="ja-JP" dirty="0" smtClean="0"/>
          </a:p>
          <a:p>
            <a:pPr eaLnBrk="1" hangingPunct="1">
              <a:defRPr/>
            </a:pPr>
            <a:r>
              <a:rPr lang="ja-JP" altLang="en-US" dirty="0" smtClean="0">
                <a:solidFill>
                  <a:schemeClr val="bg1">
                    <a:lumMod val="75000"/>
                  </a:schemeClr>
                </a:solidFill>
              </a:rPr>
              <a:t>テンソル場デザイン</a:t>
            </a:r>
            <a:r>
              <a:rPr lang="en-US" altLang="ja-JP" dirty="0" smtClean="0">
                <a:solidFill>
                  <a:schemeClr val="bg1">
                    <a:lumMod val="75000"/>
                  </a:schemeClr>
                </a:solidFill>
              </a:rPr>
              <a:t/>
            </a:r>
            <a:br>
              <a:rPr lang="en-US" altLang="ja-JP" dirty="0" smtClean="0">
                <a:solidFill>
                  <a:schemeClr val="bg1">
                    <a:lumMod val="75000"/>
                  </a:schemeClr>
                </a:solidFill>
              </a:rPr>
            </a:br>
            <a:r>
              <a:rPr lang="ja-JP" altLang="en-US" dirty="0" smtClean="0">
                <a:solidFill>
                  <a:schemeClr val="bg1">
                    <a:lumMod val="75000"/>
                  </a:schemeClr>
                </a:solidFill>
              </a:rPr>
              <a:t>のための</a:t>
            </a:r>
            <a:r>
              <a:rPr lang="en-US" altLang="ja-JP" dirty="0" smtClean="0">
                <a:solidFill>
                  <a:schemeClr val="bg1">
                    <a:lumMod val="75000"/>
                  </a:schemeClr>
                </a:solidFill>
              </a:rPr>
              <a:t>UI</a:t>
            </a:r>
          </a:p>
          <a:p>
            <a:pPr lvl="2" eaLnBrk="1" hangingPunct="1">
              <a:defRPr/>
            </a:pPr>
            <a:endParaRPr lang="en-US" altLang="ja-JP" dirty="0" smtClean="0">
              <a:solidFill>
                <a:schemeClr val="bg1">
                  <a:lumMod val="75000"/>
                </a:schemeClr>
              </a:solidFill>
            </a:endParaRPr>
          </a:p>
          <a:p>
            <a:pPr lvl="2" eaLnBrk="1" hangingPunct="1">
              <a:defRPr/>
            </a:pPr>
            <a:endParaRPr lang="en-US" altLang="ja-JP" dirty="0" smtClean="0">
              <a:solidFill>
                <a:schemeClr val="bg1">
                  <a:lumMod val="75000"/>
                </a:schemeClr>
              </a:solidFill>
            </a:endParaRPr>
          </a:p>
          <a:p>
            <a:pPr eaLnBrk="1" hangingPunct="1">
              <a:defRPr/>
            </a:pPr>
            <a:r>
              <a:rPr lang="ja-JP" altLang="en-US" dirty="0" smtClean="0"/>
              <a:t>デプス方向で変化する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ja-JP" altLang="en-US" dirty="0" smtClean="0"/>
              <a:t>モデルの作成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endParaRPr lang="en-US" altLang="ja-JP" dirty="0" smtClean="0"/>
          </a:p>
          <a:p>
            <a:pPr eaLnBrk="1" hangingPunct="1">
              <a:defRPr/>
            </a:pPr>
            <a:endParaRPr lang="ja-JP" altLang="en-US" dirty="0"/>
          </a:p>
        </p:txBody>
      </p:sp>
      <p:pic>
        <p:nvPicPr>
          <p:cNvPr id="31747" name="Picture 3" descr="C:\Documents and Settings\kenshi\My Documents\master-thesis\presentation\図2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9375" y="2286000"/>
            <a:ext cx="2643188" cy="1611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正方形/長方形 6"/>
          <p:cNvSpPr/>
          <p:nvPr/>
        </p:nvSpPr>
        <p:spPr>
          <a:xfrm>
            <a:off x="6429375" y="2286000"/>
            <a:ext cx="2714625" cy="1643063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ja-JP" altLang="en-US"/>
          </a:p>
        </p:txBody>
      </p:sp>
      <p:pic>
        <p:nvPicPr>
          <p:cNvPr id="31749" name="Picture 4" descr="C:\Documents and Settings\kenshi\My Documents\master-thesis\presentation\図3.bm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8513" y="5072063"/>
            <a:ext cx="2836862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50" name="Picture 5" descr="C:\Documents and Settings\kenshi\My Documents\master-thesis\presentation\図4.bmp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7625" y="3502025"/>
            <a:ext cx="2500313" cy="1712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正方形/長方形 10"/>
          <p:cNvSpPr/>
          <p:nvPr/>
        </p:nvSpPr>
        <p:spPr>
          <a:xfrm>
            <a:off x="3714750" y="3500438"/>
            <a:ext cx="2714625" cy="17145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ja-JP" alt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デプス方向で変化するモデルの作成</a:t>
            </a:r>
          </a:p>
        </p:txBody>
      </p:sp>
      <p:sp>
        <p:nvSpPr>
          <p:cNvPr id="32771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smtClean="0"/>
              <a:t>デプス方向で変化するテクスチャ</a:t>
            </a:r>
            <a:endParaRPr lang="en-US" altLang="ja-JP" smtClean="0"/>
          </a:p>
        </p:txBody>
      </p:sp>
      <p:grpSp>
        <p:nvGrpSpPr>
          <p:cNvPr id="32772" name="グループ化 27"/>
          <p:cNvGrpSpPr>
            <a:grpSpLocks/>
          </p:cNvGrpSpPr>
          <p:nvPr/>
        </p:nvGrpSpPr>
        <p:grpSpPr bwMode="auto">
          <a:xfrm>
            <a:off x="7772400" y="1905000"/>
            <a:ext cx="1371600" cy="3067050"/>
            <a:chOff x="7848600" y="2129137"/>
            <a:chExt cx="1371600" cy="3066931"/>
          </a:xfrm>
        </p:grpSpPr>
        <p:cxnSp>
          <p:nvCxnSpPr>
            <p:cNvPr id="32785" name="直線矢印コネクタ 23"/>
            <p:cNvCxnSpPr>
              <a:cxnSpLocks noChangeShapeType="1"/>
            </p:cNvCxnSpPr>
            <p:nvPr/>
          </p:nvCxnSpPr>
          <p:spPr bwMode="auto">
            <a:xfrm rot="5400000">
              <a:off x="7276216" y="3925184"/>
              <a:ext cx="2529069" cy="12700"/>
            </a:xfrm>
            <a:prstGeom prst="straightConnector1">
              <a:avLst/>
            </a:prstGeom>
            <a:noFill/>
            <a:ln w="114300" algn="ctr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2786" name="テキスト ボックス 26"/>
            <p:cNvSpPr txBox="1">
              <a:spLocks noChangeArrowheads="1"/>
            </p:cNvSpPr>
            <p:nvPr/>
          </p:nvSpPr>
          <p:spPr bwMode="auto">
            <a:xfrm>
              <a:off x="7848600" y="2129137"/>
              <a:ext cx="1371600" cy="5231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pitchFamily="50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pitchFamily="50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pitchFamily="50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pitchFamily="50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pitchFamily="50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pitchFamily="50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pitchFamily="50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pitchFamily="50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pitchFamily="50" charset="-128"/>
                </a:defRPr>
              </a:lvl9pPr>
            </a:lstStyle>
            <a:p>
              <a:pPr algn="ctr" eaLnBrk="1" hangingPunct="1"/>
              <a:r>
                <a:rPr lang="ja-JP" altLang="en-US" sz="2800" b="1"/>
                <a:t>デプス</a:t>
              </a:r>
            </a:p>
          </p:txBody>
        </p:sp>
      </p:grpSp>
      <p:grpSp>
        <p:nvGrpSpPr>
          <p:cNvPr id="32773" name="グループ化 22"/>
          <p:cNvGrpSpPr>
            <a:grpSpLocks/>
          </p:cNvGrpSpPr>
          <p:nvPr/>
        </p:nvGrpSpPr>
        <p:grpSpPr bwMode="auto">
          <a:xfrm>
            <a:off x="434975" y="2762250"/>
            <a:ext cx="3778250" cy="2938463"/>
            <a:chOff x="434430" y="2761501"/>
            <a:chExt cx="3779340" cy="2938808"/>
          </a:xfrm>
        </p:grpSpPr>
        <p:grpSp>
          <p:nvGrpSpPr>
            <p:cNvPr id="32780" name="グループ化 69"/>
            <p:cNvGrpSpPr>
              <a:grpSpLocks/>
            </p:cNvGrpSpPr>
            <p:nvPr/>
          </p:nvGrpSpPr>
          <p:grpSpPr bwMode="auto">
            <a:xfrm>
              <a:off x="914401" y="4738689"/>
              <a:ext cx="2819402" cy="961620"/>
              <a:chOff x="5368062" y="5105401"/>
              <a:chExt cx="2818943" cy="961236"/>
            </a:xfrm>
          </p:grpSpPr>
          <p:sp>
            <p:nvSpPr>
              <p:cNvPr id="32783" name="左中かっこ 67"/>
              <p:cNvSpPr>
                <a:spLocks/>
              </p:cNvSpPr>
              <p:nvPr/>
            </p:nvSpPr>
            <p:spPr bwMode="auto">
              <a:xfrm rot="-5400000">
                <a:off x="6548934" y="3924529"/>
                <a:ext cx="457199" cy="2818943"/>
              </a:xfrm>
              <a:prstGeom prst="leftBrace">
                <a:avLst>
                  <a:gd name="adj1" fmla="val 47784"/>
                  <a:gd name="adj2" fmla="val 50000"/>
                </a:avLst>
              </a:prstGeom>
              <a:noFill/>
              <a:ln w="38100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</a:defRPr>
                </a:lvl9pPr>
              </a:lstStyle>
              <a:p>
                <a:pPr algn="ctr" eaLnBrk="1" hangingPunct="1"/>
                <a:endParaRPr lang="ja-JP" altLang="en-US"/>
              </a:p>
            </p:txBody>
          </p:sp>
          <p:sp>
            <p:nvSpPr>
              <p:cNvPr id="32784" name="テキスト ボックス 68"/>
              <p:cNvSpPr txBox="1">
                <a:spLocks noChangeArrowheads="1"/>
              </p:cNvSpPr>
              <p:nvPr/>
            </p:nvSpPr>
            <p:spPr bwMode="auto">
              <a:xfrm>
                <a:off x="5672811" y="5543490"/>
                <a:ext cx="2209800" cy="523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</a:defRPr>
                </a:lvl9pPr>
              </a:lstStyle>
              <a:p>
                <a:pPr algn="ctr" eaLnBrk="1" hangingPunct="1"/>
                <a:r>
                  <a:rPr lang="ja-JP" altLang="en-US" sz="2800" b="1"/>
                  <a:t>タイプ </a:t>
                </a:r>
                <a:r>
                  <a:rPr lang="en-US" altLang="ja-JP" sz="2800" b="1"/>
                  <a:t>1-b</a:t>
                </a:r>
                <a:endParaRPr lang="ja-JP" altLang="en-US" sz="2800" b="1"/>
              </a:p>
            </p:txBody>
          </p:sp>
        </p:grpSp>
        <p:pic>
          <p:nvPicPr>
            <p:cNvPr id="32781" name="Picture 20"/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4430" y="2761501"/>
              <a:ext cx="1927770" cy="19628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2782" name="Picture 21"/>
            <p:cNvPicPr>
              <a:picLocks noChangeAspect="1" noChangeArrowheads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6000" y="2761501"/>
              <a:ext cx="1927770" cy="19628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2774" name="グループ化 23"/>
          <p:cNvGrpSpPr>
            <a:grpSpLocks/>
          </p:cNvGrpSpPr>
          <p:nvPr/>
        </p:nvGrpSpPr>
        <p:grpSpPr bwMode="auto">
          <a:xfrm>
            <a:off x="4297363" y="2743200"/>
            <a:ext cx="3779837" cy="2957513"/>
            <a:chOff x="4297860" y="2743200"/>
            <a:chExt cx="3779340" cy="2956967"/>
          </a:xfrm>
        </p:grpSpPr>
        <p:grpSp>
          <p:nvGrpSpPr>
            <p:cNvPr id="32775" name="グループ化 69"/>
            <p:cNvGrpSpPr>
              <a:grpSpLocks/>
            </p:cNvGrpSpPr>
            <p:nvPr/>
          </p:nvGrpSpPr>
          <p:grpSpPr bwMode="auto">
            <a:xfrm>
              <a:off x="4800745" y="4738684"/>
              <a:ext cx="2819283" cy="961483"/>
              <a:chOff x="5387268" y="5105401"/>
              <a:chExt cx="2818943" cy="961100"/>
            </a:xfrm>
          </p:grpSpPr>
          <p:sp>
            <p:nvSpPr>
              <p:cNvPr id="32778" name="左中かっこ 67"/>
              <p:cNvSpPr>
                <a:spLocks/>
              </p:cNvSpPr>
              <p:nvPr/>
            </p:nvSpPr>
            <p:spPr bwMode="auto">
              <a:xfrm rot="-5400000">
                <a:off x="6568140" y="3924529"/>
                <a:ext cx="457199" cy="2818943"/>
              </a:xfrm>
              <a:prstGeom prst="leftBrace">
                <a:avLst>
                  <a:gd name="adj1" fmla="val 47784"/>
                  <a:gd name="adj2" fmla="val 50000"/>
                </a:avLst>
              </a:prstGeom>
              <a:noFill/>
              <a:ln w="38100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</a:defRPr>
                </a:lvl9pPr>
              </a:lstStyle>
              <a:p>
                <a:pPr algn="ctr" eaLnBrk="1" hangingPunct="1"/>
                <a:endParaRPr lang="ja-JP" altLang="en-US"/>
              </a:p>
            </p:txBody>
          </p:sp>
          <p:sp>
            <p:nvSpPr>
              <p:cNvPr id="32779" name="テキスト ボックス 68"/>
              <p:cNvSpPr txBox="1">
                <a:spLocks noChangeArrowheads="1"/>
              </p:cNvSpPr>
              <p:nvPr/>
            </p:nvSpPr>
            <p:spPr bwMode="auto">
              <a:xfrm>
                <a:off x="5692017" y="5543490"/>
                <a:ext cx="2209800" cy="5230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</a:defRPr>
                </a:lvl9pPr>
              </a:lstStyle>
              <a:p>
                <a:pPr algn="ctr" eaLnBrk="1" hangingPunct="1"/>
                <a:r>
                  <a:rPr lang="ja-JP" altLang="en-US" sz="2800" b="1"/>
                  <a:t>タイプ </a:t>
                </a:r>
                <a:r>
                  <a:rPr lang="en-US" altLang="ja-JP" sz="2800" b="1"/>
                  <a:t>2-b</a:t>
                </a:r>
                <a:endParaRPr lang="ja-JP" altLang="en-US" sz="2800" b="1"/>
              </a:p>
            </p:txBody>
          </p:sp>
        </p:grpSp>
        <p:pic>
          <p:nvPicPr>
            <p:cNvPr id="32776" name="Picture 22"/>
            <p:cNvPicPr>
              <a:picLocks noChangeAspect="1" noChangeArrowheads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49430" y="2761501"/>
              <a:ext cx="1927770" cy="19628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2777" name="Picture 23"/>
            <p:cNvPicPr>
              <a:picLocks noChangeAspect="1" noChangeArrowheads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7860" y="2743200"/>
              <a:ext cx="1927770" cy="19628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ja-JP" altLang="en-US" smtClean="0"/>
              <a:t>関連研究</a:t>
            </a:r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>
          <a:xfrm>
            <a:off x="142875" y="1428750"/>
            <a:ext cx="5429250" cy="5286375"/>
          </a:xfrm>
        </p:spPr>
        <p:txBody>
          <a:bodyPr/>
          <a:lstStyle/>
          <a:p>
            <a:pPr eaLnBrk="1" hangingPunct="1"/>
            <a:r>
              <a:rPr lang="ja-JP" altLang="en-US" smtClean="0"/>
              <a:t>プログラミング</a:t>
            </a:r>
            <a:endParaRPr lang="en-US" altLang="ja-JP" smtClean="0"/>
          </a:p>
          <a:p>
            <a:pPr eaLnBrk="1" hangingPunct="1"/>
            <a:endParaRPr lang="en-US" altLang="ja-JP" smtClean="0"/>
          </a:p>
          <a:p>
            <a:pPr eaLnBrk="1" hangingPunct="1"/>
            <a:endParaRPr lang="en-US" altLang="ja-JP" smtClean="0"/>
          </a:p>
          <a:p>
            <a:pPr eaLnBrk="1" hangingPunct="1"/>
            <a:r>
              <a:rPr lang="ja-JP" altLang="en-US" smtClean="0"/>
              <a:t>断面への写真の貼り付け</a:t>
            </a:r>
            <a:endParaRPr lang="en-US" altLang="ja-JP" smtClean="0"/>
          </a:p>
          <a:p>
            <a:pPr eaLnBrk="1" hangingPunct="1"/>
            <a:endParaRPr lang="en-US" altLang="ja-JP" smtClean="0"/>
          </a:p>
          <a:p>
            <a:pPr eaLnBrk="1" hangingPunct="1"/>
            <a:endParaRPr lang="en-US" altLang="ja-JP" smtClean="0"/>
          </a:p>
          <a:p>
            <a:pPr eaLnBrk="1" hangingPunct="1"/>
            <a:r>
              <a:rPr lang="ja-JP" altLang="en-US" smtClean="0"/>
              <a:t>写真からボリューム合成</a:t>
            </a:r>
            <a:endParaRPr lang="en-US" altLang="ja-JP" smtClean="0"/>
          </a:p>
        </p:txBody>
      </p:sp>
      <p:pic>
        <p:nvPicPr>
          <p:cNvPr id="4" name="Picture 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28688" y="1928813"/>
            <a:ext cx="1028700" cy="1214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357563" y="1928813"/>
            <a:ext cx="928687" cy="1212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9A9999"/>
              </a:clrFrom>
              <a:clrTo>
                <a:srgbClr val="9A9999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" y="3714750"/>
            <a:ext cx="2114550" cy="1071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00FF"/>
              </a:clrFrom>
              <a:clrTo>
                <a:srgbClr val="FF00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3643313"/>
            <a:ext cx="1384300" cy="135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857224" y="5458878"/>
            <a:ext cx="2500330" cy="13991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softEdge rad="63500"/>
          </a:effectLst>
        </p:spPr>
      </p:pic>
      <p:sp>
        <p:nvSpPr>
          <p:cNvPr id="10" name="テキスト ボックス 9"/>
          <p:cNvSpPr txBox="1">
            <a:spLocks noChangeArrowheads="1"/>
          </p:cNvSpPr>
          <p:nvPr/>
        </p:nvSpPr>
        <p:spPr bwMode="auto">
          <a:xfrm>
            <a:off x="1857375" y="2857500"/>
            <a:ext cx="12858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algn="ctr" eaLnBrk="1" hangingPunct="1"/>
            <a:r>
              <a:rPr lang="en-US" altLang="ja-JP"/>
              <a:t>[Perlin84]</a:t>
            </a:r>
            <a:endParaRPr lang="ja-JP" altLang="en-US"/>
          </a:p>
        </p:txBody>
      </p:sp>
      <p:sp>
        <p:nvSpPr>
          <p:cNvPr id="11" name="テキスト ボックス 10"/>
          <p:cNvSpPr txBox="1">
            <a:spLocks noChangeArrowheads="1"/>
          </p:cNvSpPr>
          <p:nvPr/>
        </p:nvSpPr>
        <p:spPr bwMode="auto">
          <a:xfrm>
            <a:off x="4214813" y="2844800"/>
            <a:ext cx="12858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algn="ctr" eaLnBrk="1" hangingPunct="1"/>
            <a:r>
              <a:rPr lang="en-US" altLang="ja-JP"/>
              <a:t>[Cutler04]</a:t>
            </a:r>
            <a:endParaRPr lang="ja-JP" altLang="en-US"/>
          </a:p>
        </p:txBody>
      </p:sp>
      <p:sp>
        <p:nvSpPr>
          <p:cNvPr id="12" name="テキスト ボックス 11"/>
          <p:cNvSpPr txBox="1">
            <a:spLocks noChangeArrowheads="1"/>
          </p:cNvSpPr>
          <p:nvPr/>
        </p:nvSpPr>
        <p:spPr bwMode="auto">
          <a:xfrm>
            <a:off x="2143125" y="4559300"/>
            <a:ext cx="12858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algn="ctr" eaLnBrk="1" hangingPunct="1"/>
            <a:r>
              <a:rPr lang="en-US" altLang="ja-JP"/>
              <a:t>[</a:t>
            </a:r>
            <a:r>
              <a:rPr lang="ja-JP" altLang="en-US"/>
              <a:t>大和田</a:t>
            </a:r>
            <a:r>
              <a:rPr lang="en-US" altLang="ja-JP"/>
              <a:t>04]</a:t>
            </a:r>
            <a:endParaRPr lang="ja-JP" altLang="en-US"/>
          </a:p>
        </p:txBody>
      </p:sp>
      <p:sp>
        <p:nvSpPr>
          <p:cNvPr id="13" name="テキスト ボックス 12"/>
          <p:cNvSpPr txBox="1">
            <a:spLocks noChangeArrowheads="1"/>
          </p:cNvSpPr>
          <p:nvPr/>
        </p:nvSpPr>
        <p:spPr bwMode="auto">
          <a:xfrm>
            <a:off x="4500563" y="4572000"/>
            <a:ext cx="135731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algn="ctr" eaLnBrk="1" hangingPunct="1"/>
            <a:r>
              <a:rPr lang="en-US" altLang="ja-JP"/>
              <a:t>[Pietroni07]</a:t>
            </a:r>
            <a:endParaRPr lang="ja-JP" altLang="en-US"/>
          </a:p>
        </p:txBody>
      </p:sp>
      <p:sp>
        <p:nvSpPr>
          <p:cNvPr id="14" name="テキスト ボックス 13"/>
          <p:cNvSpPr txBox="1">
            <a:spLocks noChangeArrowheads="1"/>
          </p:cNvSpPr>
          <p:nvPr/>
        </p:nvSpPr>
        <p:spPr bwMode="auto">
          <a:xfrm>
            <a:off x="3214688" y="6140450"/>
            <a:ext cx="271462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algn="ctr" eaLnBrk="1" hangingPunct="1"/>
            <a:r>
              <a:rPr lang="en-US" altLang="ja-JP" sz="1200"/>
              <a:t>[Heeger95; Ghazanfarpour96; Dischler98; Lefebvre00; Wei 02; Jagnow04; Qin07; Kopf07; Dong08]</a:t>
            </a:r>
          </a:p>
        </p:txBody>
      </p:sp>
      <p:sp>
        <p:nvSpPr>
          <p:cNvPr id="15" name="テキスト ボックス 14"/>
          <p:cNvSpPr txBox="1">
            <a:spLocks noChangeArrowheads="1"/>
          </p:cNvSpPr>
          <p:nvPr/>
        </p:nvSpPr>
        <p:spPr bwMode="auto">
          <a:xfrm>
            <a:off x="6715125" y="2071688"/>
            <a:ext cx="2143125" cy="830262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 cap="rnd">
            <a:solidFill>
              <a:srgbClr val="FF0000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/>
          <a:p>
            <a:pPr>
              <a:defRPr/>
            </a:pPr>
            <a:r>
              <a:rPr lang="en-US" altLang="ja-JP" sz="2400" dirty="0">
                <a:sym typeface="Wingdings" pitchFamily="2" charset="2"/>
              </a:rPr>
              <a:t></a:t>
            </a:r>
            <a:r>
              <a:rPr lang="ja-JP" altLang="en-US" sz="2400" dirty="0">
                <a:sym typeface="Wingdings" pitchFamily="2" charset="2"/>
              </a:rPr>
              <a:t>コントロール</a:t>
            </a:r>
            <a:r>
              <a:rPr lang="en-US" altLang="ja-JP" sz="2400" dirty="0">
                <a:sym typeface="Wingdings" pitchFamily="2" charset="2"/>
              </a:rPr>
              <a:t/>
            </a:r>
            <a:br>
              <a:rPr lang="en-US" altLang="ja-JP" sz="2400" dirty="0">
                <a:sym typeface="Wingdings" pitchFamily="2" charset="2"/>
              </a:rPr>
            </a:br>
            <a:r>
              <a:rPr lang="ja-JP" altLang="en-US" sz="2400" dirty="0">
                <a:sym typeface="Wingdings" pitchFamily="2" charset="2"/>
              </a:rPr>
              <a:t>　が難しい</a:t>
            </a:r>
            <a:endParaRPr lang="ja-JP" altLang="en-US" sz="2400" dirty="0"/>
          </a:p>
        </p:txBody>
      </p:sp>
      <p:sp>
        <p:nvSpPr>
          <p:cNvPr id="16" name="右矢印 15"/>
          <p:cNvSpPr/>
          <p:nvPr/>
        </p:nvSpPr>
        <p:spPr>
          <a:xfrm>
            <a:off x="6000750" y="2214563"/>
            <a:ext cx="500063" cy="4286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/>
          </a:p>
        </p:txBody>
      </p:sp>
      <p:sp>
        <p:nvSpPr>
          <p:cNvPr id="17" name="テキスト ボックス 16"/>
          <p:cNvSpPr txBox="1">
            <a:spLocks noChangeArrowheads="1"/>
          </p:cNvSpPr>
          <p:nvPr/>
        </p:nvSpPr>
        <p:spPr bwMode="auto">
          <a:xfrm>
            <a:off x="6715125" y="3786188"/>
            <a:ext cx="1928813" cy="830262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 cap="rnd">
            <a:solidFill>
              <a:srgbClr val="FF0000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/>
          <a:p>
            <a:pPr>
              <a:defRPr/>
            </a:pPr>
            <a:r>
              <a:rPr lang="en-US" altLang="ja-JP" sz="2400">
                <a:sym typeface="Wingdings" pitchFamily="2" charset="2"/>
              </a:rPr>
              <a:t></a:t>
            </a:r>
            <a:r>
              <a:rPr lang="ja-JP" altLang="en-US" sz="2400">
                <a:sym typeface="Wingdings" pitchFamily="2" charset="2"/>
              </a:rPr>
              <a:t>不自然さが</a:t>
            </a:r>
            <a:r>
              <a:rPr lang="en-US" altLang="ja-JP" sz="2400">
                <a:sym typeface="Wingdings" pitchFamily="2" charset="2"/>
              </a:rPr>
              <a:t/>
            </a:r>
            <a:br>
              <a:rPr lang="en-US" altLang="ja-JP" sz="2400">
                <a:sym typeface="Wingdings" pitchFamily="2" charset="2"/>
              </a:rPr>
            </a:br>
            <a:r>
              <a:rPr lang="ja-JP" altLang="en-US" sz="2400">
                <a:sym typeface="Wingdings" pitchFamily="2" charset="2"/>
              </a:rPr>
              <a:t>　目立つ</a:t>
            </a:r>
            <a:endParaRPr lang="ja-JP" altLang="en-US" sz="2400"/>
          </a:p>
        </p:txBody>
      </p:sp>
      <p:sp>
        <p:nvSpPr>
          <p:cNvPr id="18" name="右矢印 17"/>
          <p:cNvSpPr/>
          <p:nvPr/>
        </p:nvSpPr>
        <p:spPr>
          <a:xfrm>
            <a:off x="6000750" y="3929063"/>
            <a:ext cx="500063" cy="4286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/>
          </a:p>
        </p:txBody>
      </p:sp>
      <p:sp>
        <p:nvSpPr>
          <p:cNvPr id="19" name="テキスト ボックス 18"/>
          <p:cNvSpPr txBox="1">
            <a:spLocks noChangeArrowheads="1"/>
          </p:cNvSpPr>
          <p:nvPr/>
        </p:nvSpPr>
        <p:spPr bwMode="auto">
          <a:xfrm>
            <a:off x="6715125" y="5741988"/>
            <a:ext cx="1857375" cy="830262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 cap="rnd">
            <a:solidFill>
              <a:srgbClr val="FF0000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/>
          <a:p>
            <a:pPr>
              <a:defRPr/>
            </a:pPr>
            <a:r>
              <a:rPr lang="en-US" altLang="ja-JP" sz="2400">
                <a:sym typeface="Wingdings" pitchFamily="2" charset="2"/>
              </a:rPr>
              <a:t></a:t>
            </a:r>
            <a:r>
              <a:rPr lang="ja-JP" altLang="en-US" sz="2400">
                <a:sym typeface="Wingdings" pitchFamily="2" charset="2"/>
              </a:rPr>
              <a:t>計算コスト</a:t>
            </a:r>
            <a:r>
              <a:rPr lang="en-US" altLang="ja-JP" sz="2400">
                <a:sym typeface="Wingdings" pitchFamily="2" charset="2"/>
              </a:rPr>
              <a:t/>
            </a:r>
            <a:br>
              <a:rPr lang="en-US" altLang="ja-JP" sz="2400">
                <a:sym typeface="Wingdings" pitchFamily="2" charset="2"/>
              </a:rPr>
            </a:br>
            <a:r>
              <a:rPr lang="ja-JP" altLang="en-US" sz="2400">
                <a:sym typeface="Wingdings" pitchFamily="2" charset="2"/>
              </a:rPr>
              <a:t>　が高い</a:t>
            </a:r>
            <a:endParaRPr lang="ja-JP" altLang="en-US" sz="2400"/>
          </a:p>
        </p:txBody>
      </p:sp>
      <p:sp>
        <p:nvSpPr>
          <p:cNvPr id="20" name="右矢印 19"/>
          <p:cNvSpPr/>
          <p:nvPr/>
        </p:nvSpPr>
        <p:spPr>
          <a:xfrm>
            <a:off x="6000750" y="5884863"/>
            <a:ext cx="500063" cy="4286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  <p:bldP spid="14" grpId="0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デプス方向で変化するモデルの作成</a:t>
            </a:r>
          </a:p>
        </p:txBody>
      </p:sp>
      <p:sp>
        <p:nvSpPr>
          <p:cNvPr id="33795" name="コンテンツ プレースホルダ 2"/>
          <p:cNvSpPr>
            <a:spLocks noGrp="1"/>
          </p:cNvSpPr>
          <p:nvPr>
            <p:ph idx="1"/>
          </p:nvPr>
        </p:nvSpPr>
        <p:spPr>
          <a:xfrm>
            <a:off x="142875" y="1420813"/>
            <a:ext cx="8858250" cy="5286375"/>
          </a:xfrm>
        </p:spPr>
        <p:txBody>
          <a:bodyPr/>
          <a:lstStyle/>
          <a:p>
            <a:r>
              <a:rPr lang="en-US" altLang="ja-JP" smtClean="0"/>
              <a:t>3</a:t>
            </a:r>
            <a:r>
              <a:rPr lang="ja-JP" altLang="en-US" smtClean="0"/>
              <a:t>種類のテクスチャパッチ</a:t>
            </a:r>
            <a:endParaRPr lang="en-US" altLang="ja-JP" smtClean="0"/>
          </a:p>
        </p:txBody>
      </p:sp>
      <p:pic>
        <p:nvPicPr>
          <p:cNvPr id="43019" name="Picture 1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15259" y="1420289"/>
            <a:ext cx="1685482" cy="1673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softEdge rad="63500"/>
          </a:effectLst>
        </p:spPr>
      </p:pic>
      <p:sp>
        <p:nvSpPr>
          <p:cNvPr id="44040" name="Line 3"/>
          <p:cNvSpPr>
            <a:spLocks noChangeShapeType="1"/>
          </p:cNvSpPr>
          <p:nvPr/>
        </p:nvSpPr>
        <p:spPr bwMode="auto">
          <a:xfrm flipH="1">
            <a:off x="1905000" y="2819400"/>
            <a:ext cx="3810000" cy="1219200"/>
          </a:xfrm>
          <a:prstGeom prst="line">
            <a:avLst/>
          </a:prstGeom>
          <a:noFill/>
          <a:ln w="76200">
            <a:solidFill>
              <a:srgbClr val="FF9933"/>
            </a:solidFill>
            <a:round/>
            <a:headEnd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>
              <a:defRPr/>
            </a:pPr>
            <a:endParaRPr lang="ja-JP" altLang="en-US"/>
          </a:p>
        </p:txBody>
      </p:sp>
      <p:sp>
        <p:nvSpPr>
          <p:cNvPr id="44041" name="Line 3"/>
          <p:cNvSpPr>
            <a:spLocks noChangeShapeType="1"/>
          </p:cNvSpPr>
          <p:nvPr/>
        </p:nvSpPr>
        <p:spPr bwMode="auto">
          <a:xfrm flipH="1">
            <a:off x="4572000" y="3094038"/>
            <a:ext cx="1443038" cy="944562"/>
          </a:xfrm>
          <a:prstGeom prst="line">
            <a:avLst/>
          </a:prstGeom>
          <a:noFill/>
          <a:ln w="76200">
            <a:solidFill>
              <a:srgbClr val="FF9933"/>
            </a:solidFill>
            <a:round/>
            <a:headEnd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>
              <a:defRPr/>
            </a:pPr>
            <a:endParaRPr lang="ja-JP" altLang="en-US"/>
          </a:p>
        </p:txBody>
      </p:sp>
      <p:sp>
        <p:nvSpPr>
          <p:cNvPr id="44042" name="Line 3"/>
          <p:cNvSpPr>
            <a:spLocks noChangeShapeType="1"/>
          </p:cNvSpPr>
          <p:nvPr/>
        </p:nvSpPr>
        <p:spPr bwMode="auto">
          <a:xfrm>
            <a:off x="7086600" y="3094038"/>
            <a:ext cx="381000" cy="944562"/>
          </a:xfrm>
          <a:prstGeom prst="line">
            <a:avLst/>
          </a:prstGeom>
          <a:noFill/>
          <a:ln w="76200">
            <a:solidFill>
              <a:srgbClr val="FF9933"/>
            </a:solidFill>
            <a:round/>
            <a:headEnd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>
              <a:defRPr/>
            </a:pPr>
            <a:endParaRPr lang="ja-JP" altLang="en-US"/>
          </a:p>
        </p:txBody>
      </p:sp>
      <p:grpSp>
        <p:nvGrpSpPr>
          <p:cNvPr id="2" name="グループ化 14"/>
          <p:cNvGrpSpPr>
            <a:grpSpLocks/>
          </p:cNvGrpSpPr>
          <p:nvPr/>
        </p:nvGrpSpPr>
        <p:grpSpPr bwMode="auto">
          <a:xfrm>
            <a:off x="3810000" y="4038600"/>
            <a:ext cx="1665288" cy="2105025"/>
            <a:chOff x="3809999" y="4038600"/>
            <a:chExt cx="1665228" cy="2104370"/>
          </a:xfrm>
        </p:grpSpPr>
        <p:pic>
          <p:nvPicPr>
            <p:cNvPr id="43021" name="Picture 13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3809999" y="4038600"/>
              <a:ext cx="1665228" cy="16536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softEdge rad="63500"/>
            </a:effectLst>
          </p:spPr>
        </p:pic>
        <p:sp>
          <p:nvSpPr>
            <p:cNvPr id="33808" name="テキスト ボックス 18"/>
            <p:cNvSpPr txBox="1">
              <a:spLocks noChangeArrowheads="1"/>
            </p:cNvSpPr>
            <p:nvPr/>
          </p:nvSpPr>
          <p:spPr bwMode="auto">
            <a:xfrm>
              <a:off x="3962400" y="5619750"/>
              <a:ext cx="1371600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pitchFamily="50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pitchFamily="50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pitchFamily="50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pitchFamily="50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pitchFamily="50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pitchFamily="50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pitchFamily="50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pitchFamily="50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pitchFamily="50" charset="-128"/>
                </a:defRPr>
              </a:lvl9pPr>
            </a:lstStyle>
            <a:p>
              <a:pPr algn="ctr" eaLnBrk="1" hangingPunct="1"/>
              <a:r>
                <a:rPr lang="ja-JP" altLang="en-US" sz="2800" b="1"/>
                <a:t>中間</a:t>
              </a:r>
            </a:p>
          </p:txBody>
        </p:sp>
      </p:grpSp>
      <p:grpSp>
        <p:nvGrpSpPr>
          <p:cNvPr id="3" name="グループ化 13"/>
          <p:cNvGrpSpPr>
            <a:grpSpLocks/>
          </p:cNvGrpSpPr>
          <p:nvPr/>
        </p:nvGrpSpPr>
        <p:grpSpPr bwMode="auto">
          <a:xfrm>
            <a:off x="1066800" y="4038600"/>
            <a:ext cx="1665288" cy="2105025"/>
            <a:chOff x="1066800" y="4038600"/>
            <a:chExt cx="1665228" cy="2104370"/>
          </a:xfrm>
        </p:grpSpPr>
        <p:pic>
          <p:nvPicPr>
            <p:cNvPr id="43020" name="Picture 12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1066800" y="4038600"/>
              <a:ext cx="1665228" cy="16536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softEdge rad="63500"/>
            </a:effectLst>
          </p:spPr>
        </p:pic>
        <p:sp>
          <p:nvSpPr>
            <p:cNvPr id="33806" name="テキスト ボックス 19"/>
            <p:cNvSpPr txBox="1">
              <a:spLocks noChangeArrowheads="1"/>
            </p:cNvSpPr>
            <p:nvPr/>
          </p:nvSpPr>
          <p:spPr bwMode="auto">
            <a:xfrm>
              <a:off x="1219200" y="5619750"/>
              <a:ext cx="1371600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pitchFamily="50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pitchFamily="50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pitchFamily="50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pitchFamily="50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pitchFamily="50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pitchFamily="50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pitchFamily="50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pitchFamily="50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pitchFamily="50" charset="-128"/>
                </a:defRPr>
              </a:lvl9pPr>
            </a:lstStyle>
            <a:p>
              <a:pPr algn="ctr" eaLnBrk="1" hangingPunct="1"/>
              <a:r>
                <a:rPr lang="ja-JP" altLang="en-US" sz="2800" b="1"/>
                <a:t>外側</a:t>
              </a:r>
            </a:p>
          </p:txBody>
        </p:sp>
      </p:grpSp>
      <p:grpSp>
        <p:nvGrpSpPr>
          <p:cNvPr id="4" name="グループ化 15"/>
          <p:cNvGrpSpPr>
            <a:grpSpLocks/>
          </p:cNvGrpSpPr>
          <p:nvPr/>
        </p:nvGrpSpPr>
        <p:grpSpPr bwMode="auto">
          <a:xfrm>
            <a:off x="6477000" y="4038600"/>
            <a:ext cx="1665288" cy="2105025"/>
            <a:chOff x="6476999" y="4038600"/>
            <a:chExt cx="1665228" cy="2104370"/>
          </a:xfrm>
        </p:grpSpPr>
        <p:pic>
          <p:nvPicPr>
            <p:cNvPr id="43022" name="Picture 14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6476999" y="4038600"/>
              <a:ext cx="1665228" cy="16536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softEdge rad="63500"/>
            </a:effectLst>
          </p:spPr>
        </p:pic>
        <p:sp>
          <p:nvSpPr>
            <p:cNvPr id="33804" name="テキスト ボックス 20"/>
            <p:cNvSpPr txBox="1">
              <a:spLocks noChangeArrowheads="1"/>
            </p:cNvSpPr>
            <p:nvPr/>
          </p:nvSpPr>
          <p:spPr bwMode="auto">
            <a:xfrm>
              <a:off x="6629400" y="5619750"/>
              <a:ext cx="1371600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pitchFamily="50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pitchFamily="50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pitchFamily="50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pitchFamily="50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pitchFamily="50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pitchFamily="50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pitchFamily="50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pitchFamily="50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pitchFamily="50" charset="-128"/>
                </a:defRPr>
              </a:lvl9pPr>
            </a:lstStyle>
            <a:p>
              <a:pPr algn="ctr" eaLnBrk="1" hangingPunct="1"/>
              <a:r>
                <a:rPr lang="ja-JP" altLang="en-US" sz="2800" b="1"/>
                <a:t>内側</a:t>
              </a:r>
            </a:p>
          </p:txBody>
        </p:sp>
      </p:grp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44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440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44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デプス方向で変化するモデルの作成</a:t>
            </a:r>
          </a:p>
        </p:txBody>
      </p:sp>
      <p:sp>
        <p:nvSpPr>
          <p:cNvPr id="34819" name="コンテンツ プレースホルダ 2"/>
          <p:cNvSpPr>
            <a:spLocks noGrp="1"/>
          </p:cNvSpPr>
          <p:nvPr>
            <p:ph idx="1"/>
          </p:nvPr>
        </p:nvSpPr>
        <p:spPr>
          <a:xfrm>
            <a:off x="304800" y="1844675"/>
            <a:ext cx="8415338" cy="4830763"/>
          </a:xfrm>
        </p:spPr>
        <p:txBody>
          <a:bodyPr/>
          <a:lstStyle/>
          <a:p>
            <a:r>
              <a:rPr lang="ja-JP" altLang="en-US" smtClean="0"/>
              <a:t>デプスに応じて適切なものを選ぶ</a:t>
            </a:r>
          </a:p>
        </p:txBody>
      </p:sp>
      <p:pic>
        <p:nvPicPr>
          <p:cNvPr id="4" name="Picture 1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14400" y="2384963"/>
            <a:ext cx="1510157" cy="14996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softEdge rad="63500"/>
          </a:effectLst>
        </p:spPr>
      </p:pic>
      <p:pic>
        <p:nvPicPr>
          <p:cNvPr id="5" name="Picture 1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14400" y="3834354"/>
            <a:ext cx="1510157" cy="14996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softEdge rad="63500"/>
          </a:effectLst>
        </p:spPr>
      </p:pic>
      <p:pic>
        <p:nvPicPr>
          <p:cNvPr id="6" name="Picture 1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914400" y="5282154"/>
            <a:ext cx="1510157" cy="14996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softEdge rad="63500"/>
          </a:effectLst>
        </p:spPr>
      </p:pic>
      <p:pic>
        <p:nvPicPr>
          <p:cNvPr id="34823" name="Picture 22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8100" y="2438400"/>
            <a:ext cx="4533900" cy="3819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円/楕円 17"/>
          <p:cNvSpPr>
            <a:spLocks noChangeArrowheads="1"/>
          </p:cNvSpPr>
          <p:nvPr/>
        </p:nvSpPr>
        <p:spPr bwMode="auto">
          <a:xfrm>
            <a:off x="4191000" y="4065588"/>
            <a:ext cx="228600" cy="228600"/>
          </a:xfrm>
          <a:prstGeom prst="ellipse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endParaRPr kumimoji="0" lang="ja-JP" altLang="en-US"/>
          </a:p>
        </p:txBody>
      </p:sp>
      <p:pic>
        <p:nvPicPr>
          <p:cNvPr id="45080" name="Picture 24"/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8100" y="2438400"/>
            <a:ext cx="4533900" cy="3819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円/楕円 18"/>
          <p:cNvSpPr>
            <a:spLocks noChangeArrowheads="1"/>
          </p:cNvSpPr>
          <p:nvPr/>
        </p:nvSpPr>
        <p:spPr bwMode="auto">
          <a:xfrm>
            <a:off x="6858000" y="3895725"/>
            <a:ext cx="228600" cy="228600"/>
          </a:xfrm>
          <a:prstGeom prst="ellipse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endParaRPr kumimoji="0" lang="ja-JP" altLang="en-US"/>
          </a:p>
        </p:txBody>
      </p:sp>
      <p:pic>
        <p:nvPicPr>
          <p:cNvPr id="45083" name="Picture 27"/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8100" y="2438400"/>
            <a:ext cx="4533900" cy="3819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円/楕円 19"/>
          <p:cNvSpPr>
            <a:spLocks noChangeArrowheads="1"/>
          </p:cNvSpPr>
          <p:nvPr/>
        </p:nvSpPr>
        <p:spPr bwMode="auto">
          <a:xfrm>
            <a:off x="5486400" y="3362325"/>
            <a:ext cx="228600" cy="228600"/>
          </a:xfrm>
          <a:prstGeom prst="ellipse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endParaRPr kumimoji="0" lang="ja-JP" altLang="en-US"/>
          </a:p>
        </p:txBody>
      </p:sp>
      <p:pic>
        <p:nvPicPr>
          <p:cNvPr id="45086" name="Picture 30"/>
          <p:cNvPicPr>
            <a:picLocks noChangeAspect="1" noChangeArrowheads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8100" y="2438400"/>
            <a:ext cx="4533900" cy="3819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87" name="Picture 31"/>
          <p:cNvPicPr>
            <a:picLocks noChangeAspect="1" noChangeArrowheads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8100" y="2438400"/>
            <a:ext cx="4533900" cy="3819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" name="Line 3"/>
          <p:cNvSpPr>
            <a:spLocks noChangeShapeType="1"/>
          </p:cNvSpPr>
          <p:nvPr/>
        </p:nvSpPr>
        <p:spPr bwMode="auto">
          <a:xfrm flipV="1">
            <a:off x="2667000" y="4065588"/>
            <a:ext cx="4191000" cy="582612"/>
          </a:xfrm>
          <a:prstGeom prst="line">
            <a:avLst/>
          </a:prstGeom>
          <a:noFill/>
          <a:ln w="76200">
            <a:solidFill>
              <a:srgbClr val="FF9933"/>
            </a:solidFill>
            <a:round/>
            <a:headEnd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>
              <a:defRPr/>
            </a:pPr>
            <a:endParaRPr lang="ja-JP" altLang="en-US"/>
          </a:p>
        </p:txBody>
      </p:sp>
      <p:sp>
        <p:nvSpPr>
          <p:cNvPr id="38" name="Line 3"/>
          <p:cNvSpPr>
            <a:spLocks noChangeShapeType="1"/>
          </p:cNvSpPr>
          <p:nvPr/>
        </p:nvSpPr>
        <p:spPr bwMode="auto">
          <a:xfrm flipV="1">
            <a:off x="2667000" y="3590925"/>
            <a:ext cx="2819400" cy="2428875"/>
          </a:xfrm>
          <a:prstGeom prst="line">
            <a:avLst/>
          </a:prstGeom>
          <a:noFill/>
          <a:ln w="76200">
            <a:solidFill>
              <a:srgbClr val="FF9933"/>
            </a:solidFill>
            <a:round/>
            <a:headEnd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>
              <a:defRPr/>
            </a:pPr>
            <a:endParaRPr lang="ja-JP" altLang="en-US"/>
          </a:p>
        </p:txBody>
      </p:sp>
      <p:sp>
        <p:nvSpPr>
          <p:cNvPr id="24" name="Line 3"/>
          <p:cNvSpPr>
            <a:spLocks noChangeShapeType="1"/>
          </p:cNvSpPr>
          <p:nvPr/>
        </p:nvSpPr>
        <p:spPr bwMode="auto">
          <a:xfrm>
            <a:off x="2667000" y="3124200"/>
            <a:ext cx="1524000" cy="1000125"/>
          </a:xfrm>
          <a:prstGeom prst="line">
            <a:avLst/>
          </a:prstGeom>
          <a:noFill/>
          <a:ln w="76200">
            <a:solidFill>
              <a:srgbClr val="FF9933"/>
            </a:solidFill>
            <a:round/>
            <a:headEnd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>
              <a:defRPr/>
            </a:pPr>
            <a:endParaRPr lang="ja-JP" alt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5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50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50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50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テキスト ボックス 3"/>
          <p:cNvSpPr txBox="1">
            <a:spLocks noChangeArrowheads="1"/>
          </p:cNvSpPr>
          <p:nvPr/>
        </p:nvSpPr>
        <p:spPr bwMode="auto">
          <a:xfrm>
            <a:off x="3786188" y="3130550"/>
            <a:ext cx="1571625" cy="584200"/>
          </a:xfrm>
          <a:prstGeom prst="rect">
            <a:avLst/>
          </a:prstGeom>
          <a:solidFill>
            <a:schemeClr val="accent1"/>
          </a:solidFill>
          <a:ln w="38100" cap="rnd">
            <a:solidFill>
              <a:schemeClr val="accent2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/>
          <a:p>
            <a:pPr algn="ctr">
              <a:defRPr/>
            </a:pPr>
            <a:r>
              <a:rPr lang="ja-JP" altLang="en-US" sz="3200" dirty="0"/>
              <a:t>結果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計算時間</a:t>
            </a:r>
            <a:r>
              <a:rPr lang="en-US" altLang="ja-JP" smtClean="0"/>
              <a:t>&amp;</a:t>
            </a:r>
            <a:r>
              <a:rPr lang="ja-JP" altLang="en-US" smtClean="0"/>
              <a:t>データ量</a:t>
            </a:r>
          </a:p>
        </p:txBody>
      </p:sp>
      <p:graphicFrame>
        <p:nvGraphicFramePr>
          <p:cNvPr id="5" name="表 4"/>
          <p:cNvGraphicFramePr>
            <a:graphicFrameLocks noGrp="1"/>
          </p:cNvGraphicFramePr>
          <p:nvPr/>
        </p:nvGraphicFramePr>
        <p:xfrm>
          <a:off x="500063" y="1500188"/>
          <a:ext cx="8212137" cy="45720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247900"/>
                <a:gridCol w="1981200"/>
                <a:gridCol w="2133599"/>
                <a:gridCol w="1849438"/>
              </a:tblGrid>
              <a:tr h="685801">
                <a:tc>
                  <a:txBody>
                    <a:bodyPr/>
                    <a:lstStyle/>
                    <a:p>
                      <a:endParaRPr kumimoji="1" lang="ja-JP" altLang="en-US" sz="2800" dirty="0">
                        <a:solidFill>
                          <a:schemeClr val="tx1"/>
                        </a:solidFill>
                        <a:latin typeface="Arial" pitchFamily="34" charset="0"/>
                        <a:ea typeface="ＭＳ Ｐゴシック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800" dirty="0" smtClean="0"/>
                        <a:t>四面体の数</a:t>
                      </a:r>
                      <a:endParaRPr kumimoji="1" lang="ja-JP" altLang="en-US" sz="2800" dirty="0">
                        <a:solidFill>
                          <a:schemeClr val="tx1"/>
                        </a:solidFill>
                        <a:latin typeface="Arial" pitchFamily="34" charset="0"/>
                        <a:ea typeface="ＭＳ Ｐゴシック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800" dirty="0" smtClean="0"/>
                        <a:t>自動貼り</a:t>
                      </a:r>
                      <a:r>
                        <a:rPr kumimoji="1" lang="en-US" altLang="ja-JP" sz="2800" dirty="0" smtClean="0"/>
                        <a:t/>
                      </a:r>
                      <a:br>
                        <a:rPr kumimoji="1" lang="en-US" altLang="ja-JP" sz="2800" dirty="0" smtClean="0"/>
                      </a:br>
                      <a:r>
                        <a:rPr kumimoji="1" lang="ja-JP" altLang="en-US" sz="2800" dirty="0" smtClean="0"/>
                        <a:t>付け</a:t>
                      </a:r>
                      <a:r>
                        <a:rPr kumimoji="1" lang="en-US" altLang="ja-JP" sz="2800" dirty="0" smtClean="0"/>
                        <a:t> [sec]</a:t>
                      </a:r>
                      <a:endParaRPr kumimoji="1" lang="ja-JP" altLang="en-US" sz="2800" dirty="0">
                        <a:solidFill>
                          <a:schemeClr val="tx1"/>
                        </a:solidFill>
                        <a:latin typeface="Arial" pitchFamily="34" charset="0"/>
                        <a:ea typeface="ＭＳ Ｐゴシック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800" dirty="0" smtClean="0"/>
                        <a:t>サイズ</a:t>
                      </a:r>
                      <a:r>
                        <a:rPr kumimoji="1" lang="en-US" altLang="ja-JP" sz="2800" dirty="0" smtClean="0"/>
                        <a:t> [MB]</a:t>
                      </a:r>
                      <a:endParaRPr kumimoji="1" lang="ja-JP" altLang="en-US" sz="2800" dirty="0">
                        <a:solidFill>
                          <a:schemeClr val="tx1"/>
                        </a:solidFill>
                        <a:latin typeface="Arial" pitchFamily="34" charset="0"/>
                        <a:ea typeface="ＭＳ Ｐゴシック" pitchFamily="50" charset="-128"/>
                      </a:endParaRPr>
                    </a:p>
                  </a:txBody>
                  <a:tcPr/>
                </a:tc>
              </a:tr>
              <a:tr h="436988">
                <a:tc>
                  <a:txBody>
                    <a:bodyPr/>
                    <a:lstStyle/>
                    <a:p>
                      <a:r>
                        <a:rPr kumimoji="1" lang="ja-JP" altLang="en-US" sz="2800" dirty="0" smtClean="0"/>
                        <a:t>キウイ</a:t>
                      </a:r>
                      <a:endParaRPr kumimoji="1" lang="ja-JP" altLang="en-US" sz="2800" b="1" dirty="0">
                        <a:solidFill>
                          <a:schemeClr val="tx1"/>
                        </a:solidFill>
                        <a:latin typeface="Arial" pitchFamily="34" charset="0"/>
                        <a:ea typeface="ＭＳ Ｐゴシック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dirty="0" smtClean="0"/>
                        <a:t>4126</a:t>
                      </a:r>
                      <a:endParaRPr kumimoji="1" lang="ja-JP" altLang="en-US" sz="2800" b="0" dirty="0">
                        <a:solidFill>
                          <a:schemeClr val="tx1"/>
                        </a:solidFill>
                        <a:latin typeface="Arial" pitchFamily="34" charset="0"/>
                        <a:ea typeface="ＭＳ Ｐゴシック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dirty="0" smtClean="0"/>
                        <a:t>39</a:t>
                      </a:r>
                      <a:endParaRPr kumimoji="1" lang="ja-JP" altLang="en-US" sz="2800" b="0" dirty="0">
                        <a:solidFill>
                          <a:schemeClr val="tx1"/>
                        </a:solidFill>
                        <a:latin typeface="Arial" pitchFamily="34" charset="0"/>
                        <a:ea typeface="ＭＳ Ｐゴシック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dirty="0" smtClean="0"/>
                        <a:t>9.1</a:t>
                      </a:r>
                      <a:endParaRPr kumimoji="1" lang="ja-JP" altLang="en-US" sz="2800" b="0" dirty="0">
                        <a:solidFill>
                          <a:schemeClr val="tx1"/>
                        </a:solidFill>
                        <a:latin typeface="Arial" pitchFamily="34" charset="0"/>
                        <a:ea typeface="ＭＳ Ｐゴシック" pitchFamily="50" charset="-128"/>
                      </a:endParaRPr>
                    </a:p>
                  </a:txBody>
                  <a:tcPr/>
                </a:tc>
              </a:tr>
              <a:tr h="436988">
                <a:tc>
                  <a:txBody>
                    <a:bodyPr/>
                    <a:lstStyle/>
                    <a:p>
                      <a:r>
                        <a:rPr kumimoji="1" lang="ja-JP" altLang="en-US" sz="2800" dirty="0" smtClean="0"/>
                        <a:t>ニンジン</a:t>
                      </a:r>
                      <a:endParaRPr kumimoji="1" lang="ja-JP" altLang="en-US" sz="2800" b="1" dirty="0">
                        <a:solidFill>
                          <a:schemeClr val="bg1"/>
                        </a:solidFill>
                        <a:latin typeface="Arial" pitchFamily="34" charset="0"/>
                        <a:ea typeface="ＭＳ Ｐゴシック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dirty="0" smtClean="0"/>
                        <a:t>2313</a:t>
                      </a:r>
                      <a:endParaRPr kumimoji="1" lang="ja-JP" altLang="en-US" sz="2800" b="0" dirty="0">
                        <a:solidFill>
                          <a:schemeClr val="tx1"/>
                        </a:solidFill>
                        <a:latin typeface="Arial" pitchFamily="34" charset="0"/>
                        <a:ea typeface="ＭＳ Ｐゴシック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dirty="0" smtClean="0"/>
                        <a:t>31</a:t>
                      </a:r>
                      <a:endParaRPr kumimoji="1" lang="ja-JP" altLang="en-US" sz="2800" b="0" dirty="0">
                        <a:solidFill>
                          <a:schemeClr val="tx1"/>
                        </a:solidFill>
                        <a:latin typeface="Arial" pitchFamily="34" charset="0"/>
                        <a:ea typeface="ＭＳ Ｐゴシック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dirty="0" smtClean="0"/>
                        <a:t>7.1</a:t>
                      </a:r>
                      <a:endParaRPr kumimoji="1" lang="ja-JP" altLang="en-US" sz="2800" b="0" dirty="0">
                        <a:solidFill>
                          <a:schemeClr val="tx1"/>
                        </a:solidFill>
                        <a:latin typeface="Arial" pitchFamily="34" charset="0"/>
                        <a:ea typeface="ＭＳ Ｐゴシック" pitchFamily="50" charset="-128"/>
                      </a:endParaRPr>
                    </a:p>
                  </a:txBody>
                  <a:tcPr/>
                </a:tc>
              </a:tr>
              <a:tr h="436988">
                <a:tc>
                  <a:txBody>
                    <a:bodyPr/>
                    <a:lstStyle/>
                    <a:p>
                      <a:r>
                        <a:rPr kumimoji="1" lang="ja-JP" altLang="en-US" sz="2800" dirty="0" smtClean="0"/>
                        <a:t>樹木</a:t>
                      </a:r>
                      <a:endParaRPr kumimoji="1" lang="ja-JP" altLang="en-US" sz="2800" b="1" dirty="0">
                        <a:solidFill>
                          <a:schemeClr val="bg1"/>
                        </a:solidFill>
                        <a:latin typeface="Arial" pitchFamily="34" charset="0"/>
                        <a:ea typeface="ＭＳ Ｐゴシック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dirty="0" smtClean="0"/>
                        <a:t>5012</a:t>
                      </a:r>
                      <a:endParaRPr kumimoji="1" lang="ja-JP" altLang="en-US" sz="2800" b="0" dirty="0">
                        <a:solidFill>
                          <a:schemeClr val="tx1"/>
                        </a:solidFill>
                        <a:latin typeface="Arial" pitchFamily="34" charset="0"/>
                        <a:ea typeface="ＭＳ Ｐゴシック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dirty="0" smtClean="0"/>
                        <a:t>104</a:t>
                      </a:r>
                      <a:endParaRPr kumimoji="1" lang="ja-JP" altLang="en-US" sz="2800" b="0" dirty="0">
                        <a:solidFill>
                          <a:schemeClr val="tx1"/>
                        </a:solidFill>
                        <a:latin typeface="Arial" pitchFamily="34" charset="0"/>
                        <a:ea typeface="ＭＳ Ｐゴシック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dirty="0" smtClean="0"/>
                        <a:t>12.2</a:t>
                      </a:r>
                      <a:endParaRPr kumimoji="1" lang="ja-JP" altLang="en-US" sz="2800" b="0" dirty="0">
                        <a:solidFill>
                          <a:schemeClr val="tx1"/>
                        </a:solidFill>
                        <a:latin typeface="Arial" pitchFamily="34" charset="0"/>
                        <a:ea typeface="ＭＳ Ｐゴシック" pitchFamily="50" charset="-128"/>
                      </a:endParaRPr>
                    </a:p>
                  </a:txBody>
                  <a:tcPr/>
                </a:tc>
              </a:tr>
              <a:tr h="436988">
                <a:tc>
                  <a:txBody>
                    <a:bodyPr/>
                    <a:lstStyle/>
                    <a:p>
                      <a:r>
                        <a:rPr kumimoji="1" lang="ja-JP" altLang="en-US" sz="2800" dirty="0" smtClean="0"/>
                        <a:t>スイカ</a:t>
                      </a:r>
                      <a:endParaRPr kumimoji="1" lang="ja-JP" altLang="en-US" sz="2800" b="1" dirty="0">
                        <a:solidFill>
                          <a:schemeClr val="bg1"/>
                        </a:solidFill>
                        <a:latin typeface="Arial" pitchFamily="34" charset="0"/>
                        <a:ea typeface="ＭＳ Ｐゴシック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dirty="0" smtClean="0"/>
                        <a:t>2717</a:t>
                      </a:r>
                      <a:endParaRPr kumimoji="1" lang="ja-JP" altLang="en-US" sz="2800" b="0" dirty="0">
                        <a:solidFill>
                          <a:schemeClr val="tx1"/>
                        </a:solidFill>
                        <a:latin typeface="Arial" pitchFamily="34" charset="0"/>
                        <a:ea typeface="ＭＳ Ｐゴシック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dirty="0" smtClean="0"/>
                        <a:t>25</a:t>
                      </a:r>
                      <a:endParaRPr kumimoji="1" lang="ja-JP" altLang="en-US" sz="2800" b="0" dirty="0">
                        <a:solidFill>
                          <a:schemeClr val="tx1"/>
                        </a:solidFill>
                        <a:latin typeface="Arial" pitchFamily="34" charset="0"/>
                        <a:ea typeface="ＭＳ Ｐゴシック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dirty="0" smtClean="0"/>
                        <a:t>9.0</a:t>
                      </a:r>
                      <a:endParaRPr kumimoji="1" lang="ja-JP" altLang="en-US" sz="2800" b="0" dirty="0">
                        <a:solidFill>
                          <a:schemeClr val="tx1"/>
                        </a:solidFill>
                        <a:latin typeface="Arial" pitchFamily="34" charset="0"/>
                        <a:ea typeface="ＭＳ Ｐゴシック" pitchFamily="50" charset="-128"/>
                      </a:endParaRPr>
                    </a:p>
                  </a:txBody>
                  <a:tcPr/>
                </a:tc>
              </a:tr>
              <a:tr h="436988">
                <a:tc>
                  <a:txBody>
                    <a:bodyPr/>
                    <a:lstStyle/>
                    <a:p>
                      <a:r>
                        <a:rPr kumimoji="1" lang="ja-JP" altLang="en-US" sz="2800" dirty="0" smtClean="0"/>
                        <a:t>円筒</a:t>
                      </a:r>
                      <a:endParaRPr kumimoji="1" lang="ja-JP" altLang="en-US" sz="2800" b="1" dirty="0">
                        <a:solidFill>
                          <a:schemeClr val="bg1"/>
                        </a:solidFill>
                        <a:latin typeface="Arial" pitchFamily="34" charset="0"/>
                        <a:ea typeface="ＭＳ Ｐゴシック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dirty="0" smtClean="0"/>
                        <a:t>1089</a:t>
                      </a:r>
                      <a:endParaRPr kumimoji="1" lang="ja-JP" altLang="en-US" sz="2800" b="0" dirty="0">
                        <a:solidFill>
                          <a:schemeClr val="tx1"/>
                        </a:solidFill>
                        <a:latin typeface="Arial" pitchFamily="34" charset="0"/>
                        <a:ea typeface="ＭＳ Ｐゴシック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dirty="0" smtClean="0"/>
                        <a:t>18</a:t>
                      </a:r>
                      <a:endParaRPr kumimoji="1" lang="ja-JP" altLang="en-US" sz="2800" b="0" dirty="0">
                        <a:solidFill>
                          <a:schemeClr val="tx1"/>
                        </a:solidFill>
                        <a:latin typeface="Arial" pitchFamily="34" charset="0"/>
                        <a:ea typeface="ＭＳ Ｐゴシック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dirty="0" smtClean="0"/>
                        <a:t>2.7</a:t>
                      </a:r>
                      <a:endParaRPr kumimoji="1" lang="ja-JP" altLang="en-US" sz="2800" b="0" dirty="0">
                        <a:solidFill>
                          <a:schemeClr val="tx1"/>
                        </a:solidFill>
                        <a:latin typeface="Arial" pitchFamily="34" charset="0"/>
                        <a:ea typeface="ＭＳ Ｐゴシック" pitchFamily="50" charset="-128"/>
                      </a:endParaRPr>
                    </a:p>
                  </a:txBody>
                  <a:tcPr/>
                </a:tc>
              </a:tr>
              <a:tr h="436988">
                <a:tc>
                  <a:txBody>
                    <a:bodyPr/>
                    <a:lstStyle/>
                    <a:p>
                      <a:r>
                        <a:rPr kumimoji="1" lang="ja-JP" altLang="en-US" sz="2800" dirty="0" smtClean="0"/>
                        <a:t>地形</a:t>
                      </a:r>
                      <a:endParaRPr kumimoji="1" lang="ja-JP" altLang="en-US" sz="2800" b="1" dirty="0">
                        <a:solidFill>
                          <a:schemeClr val="bg1"/>
                        </a:solidFill>
                        <a:latin typeface="Arial" pitchFamily="34" charset="0"/>
                        <a:ea typeface="ＭＳ Ｐゴシック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dirty="0" smtClean="0"/>
                        <a:t>2827</a:t>
                      </a:r>
                      <a:endParaRPr kumimoji="1" lang="ja-JP" altLang="en-US" sz="2800" b="0" dirty="0">
                        <a:solidFill>
                          <a:schemeClr val="tx1"/>
                        </a:solidFill>
                        <a:latin typeface="Arial" pitchFamily="34" charset="0"/>
                        <a:ea typeface="ＭＳ Ｐゴシック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dirty="0" smtClean="0"/>
                        <a:t>77</a:t>
                      </a:r>
                      <a:endParaRPr kumimoji="1" lang="ja-JP" altLang="en-US" sz="2800" b="0" dirty="0">
                        <a:solidFill>
                          <a:schemeClr val="tx1"/>
                        </a:solidFill>
                        <a:latin typeface="Arial" pitchFamily="34" charset="0"/>
                        <a:ea typeface="ＭＳ Ｐゴシック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dirty="0" smtClean="0"/>
                        <a:t>10.4</a:t>
                      </a:r>
                      <a:endParaRPr kumimoji="1" lang="ja-JP" altLang="en-US" sz="2800" b="0" dirty="0">
                        <a:solidFill>
                          <a:schemeClr val="tx1"/>
                        </a:solidFill>
                        <a:latin typeface="Arial" pitchFamily="34" charset="0"/>
                        <a:ea typeface="ＭＳ Ｐゴシック" pitchFamily="50" charset="-128"/>
                      </a:endParaRPr>
                    </a:p>
                  </a:txBody>
                  <a:tcPr/>
                </a:tc>
              </a:tr>
              <a:tr h="436988">
                <a:tc>
                  <a:txBody>
                    <a:bodyPr/>
                    <a:lstStyle/>
                    <a:p>
                      <a:r>
                        <a:rPr kumimoji="1" lang="ja-JP" altLang="en-US" sz="2800" dirty="0" smtClean="0"/>
                        <a:t>ケーキ</a:t>
                      </a:r>
                      <a:endParaRPr kumimoji="1" lang="ja-JP" altLang="en-US" sz="2800" b="1" dirty="0">
                        <a:solidFill>
                          <a:schemeClr val="bg1"/>
                        </a:solidFill>
                        <a:latin typeface="Arial" pitchFamily="34" charset="0"/>
                        <a:ea typeface="ＭＳ Ｐゴシック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dirty="0" smtClean="0"/>
                        <a:t>2734</a:t>
                      </a:r>
                      <a:endParaRPr kumimoji="1" lang="ja-JP" altLang="en-US" sz="2800" b="0" dirty="0">
                        <a:solidFill>
                          <a:schemeClr val="tx1"/>
                        </a:solidFill>
                        <a:latin typeface="Arial" pitchFamily="34" charset="0"/>
                        <a:ea typeface="ＭＳ Ｐゴシック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dirty="0" smtClean="0"/>
                        <a:t>416</a:t>
                      </a:r>
                      <a:endParaRPr kumimoji="1" lang="ja-JP" altLang="en-US" sz="2800" b="0" dirty="0">
                        <a:solidFill>
                          <a:schemeClr val="tx1"/>
                        </a:solidFill>
                        <a:latin typeface="Arial" pitchFamily="34" charset="0"/>
                        <a:ea typeface="ＭＳ Ｐゴシック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dirty="0" smtClean="0"/>
                        <a:t>14.5</a:t>
                      </a:r>
                      <a:endParaRPr kumimoji="1" lang="ja-JP" altLang="en-US" sz="2800" b="0" dirty="0">
                        <a:solidFill>
                          <a:schemeClr val="tx1"/>
                        </a:solidFill>
                        <a:latin typeface="Arial" pitchFamily="34" charset="0"/>
                        <a:ea typeface="ＭＳ Ｐゴシック" pitchFamily="50" charset="-128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6914" name="テキスト ボックス 5"/>
          <p:cNvSpPr txBox="1">
            <a:spLocks noChangeArrowheads="1"/>
          </p:cNvSpPr>
          <p:nvPr/>
        </p:nvSpPr>
        <p:spPr bwMode="auto">
          <a:xfrm>
            <a:off x="495300" y="6096000"/>
            <a:ext cx="58293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en-US" altLang="ja-JP" sz="2800"/>
              <a:t>CPU: 2.33 GHz       </a:t>
            </a:r>
            <a:r>
              <a:rPr lang="ja-JP" altLang="en-US" sz="2800"/>
              <a:t>メモリ</a:t>
            </a:r>
            <a:r>
              <a:rPr lang="en-US" altLang="ja-JP" sz="2800"/>
              <a:t>: 1.0 GB</a:t>
            </a:r>
            <a:endParaRPr lang="ja-JP" altLang="en-US" sz="280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2" name="コンテンツ プレースホルダ 2"/>
          <p:cNvSpPr>
            <a:spLocks noGrp="1"/>
          </p:cNvSpPr>
          <p:nvPr>
            <p:ph idx="1"/>
          </p:nvPr>
        </p:nvSpPr>
        <p:spPr>
          <a:xfrm>
            <a:off x="142875" y="4214813"/>
            <a:ext cx="4429125" cy="2500312"/>
          </a:xfrm>
        </p:spPr>
        <p:txBody>
          <a:bodyPr>
            <a:normAutofit fontScale="92500" lnSpcReduction="20000"/>
          </a:bodyPr>
          <a:lstStyle/>
          <a:p>
            <a:pPr>
              <a:defRPr/>
            </a:pPr>
            <a:r>
              <a:rPr lang="ja-JP" altLang="en-US" dirty="0" smtClean="0"/>
              <a:t>バナナ</a:t>
            </a:r>
            <a:endParaRPr lang="en-US" altLang="ja-JP" dirty="0" smtClean="0"/>
          </a:p>
          <a:p>
            <a:pPr lvl="1">
              <a:defRPr/>
            </a:pPr>
            <a:r>
              <a:rPr lang="ja-JP" altLang="en-US" dirty="0" smtClean="0"/>
              <a:t>中心部に細かい種の構造</a:t>
            </a:r>
            <a:endParaRPr lang="en-US" altLang="ja-JP" dirty="0" smtClean="0"/>
          </a:p>
          <a:p>
            <a:pPr lvl="2">
              <a:defRPr/>
            </a:pPr>
            <a:r>
              <a:rPr lang="en-US" altLang="ja-JP" dirty="0" smtClean="0">
                <a:sym typeface="Wingdings" pitchFamily="2" charset="2"/>
              </a:rPr>
              <a:t></a:t>
            </a:r>
            <a:r>
              <a:rPr lang="ja-JP" altLang="en-US" dirty="0" smtClean="0">
                <a:sym typeface="Wingdings" pitchFamily="2" charset="2"/>
              </a:rPr>
              <a:t> 中心部で最も歪みが大きくなる</a:t>
            </a:r>
            <a:endParaRPr lang="en-US" altLang="ja-JP" dirty="0" smtClean="0">
              <a:sym typeface="Wingdings" pitchFamily="2" charset="2"/>
            </a:endParaRPr>
          </a:p>
          <a:p>
            <a:pPr lvl="1">
              <a:defRPr/>
            </a:pPr>
            <a:r>
              <a:rPr lang="ja-JP" altLang="en-US" dirty="0" smtClean="0"/>
              <a:t>円周方向に周期的パターン</a:t>
            </a:r>
            <a:endParaRPr lang="en-US" altLang="ja-JP" dirty="0" smtClean="0"/>
          </a:p>
        </p:txBody>
      </p:sp>
      <p:sp>
        <p:nvSpPr>
          <p:cNvPr id="37891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課題</a:t>
            </a:r>
            <a:r>
              <a:rPr lang="en-US" altLang="ja-JP" smtClean="0"/>
              <a:t>: </a:t>
            </a:r>
            <a:r>
              <a:rPr lang="ja-JP" altLang="en-US" smtClean="0"/>
              <a:t>扱えない物体がまだまだある</a:t>
            </a:r>
          </a:p>
        </p:txBody>
      </p:sp>
      <p:pic>
        <p:nvPicPr>
          <p:cNvPr id="72707" name="Picture 3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642938" y="1571625"/>
            <a:ext cx="3389312" cy="25400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2708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032375" y="1571625"/>
            <a:ext cx="3390900" cy="2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7" name="コンテンツ プレースホルダ 2"/>
          <p:cNvSpPr txBox="1">
            <a:spLocks/>
          </p:cNvSpPr>
          <p:nvPr/>
        </p:nvSpPr>
        <p:spPr bwMode="auto">
          <a:xfrm>
            <a:off x="4714875" y="4214813"/>
            <a:ext cx="4214813" cy="2500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normAutofit fontScale="92500" lnSpcReduction="10000"/>
          </a:bodyPr>
          <a:lstStyle/>
          <a:p>
            <a:pPr marL="342900" indent="-342900" eaLnBrk="0" hangingPunct="0">
              <a:spcBef>
                <a:spcPct val="20000"/>
              </a:spcBef>
              <a:buClr>
                <a:srgbClr val="666699"/>
              </a:buClr>
              <a:buFontTx/>
              <a:buChar char="•"/>
              <a:defRPr/>
            </a:pPr>
            <a:r>
              <a:rPr lang="ja-JP" altLang="en-US" sz="3200" kern="0" dirty="0">
                <a:latin typeface="+mn-lt"/>
                <a:ea typeface="+mn-ea"/>
              </a:rPr>
              <a:t>イチゴ</a:t>
            </a:r>
            <a:endParaRPr lang="en-US" altLang="ja-JP" sz="3200" kern="0" dirty="0">
              <a:latin typeface="+mn-lt"/>
              <a:ea typeface="+mn-ea"/>
            </a:endParaRPr>
          </a:p>
          <a:p>
            <a:pPr marL="742950" lvl="1" indent="-285750" eaLnBrk="0" hangingPunct="0">
              <a:spcBef>
                <a:spcPct val="20000"/>
              </a:spcBef>
              <a:buClr>
                <a:srgbClr val="6666FF"/>
              </a:buClr>
              <a:buFont typeface="Arial" charset="0"/>
              <a:buChar char="–"/>
              <a:defRPr/>
            </a:pPr>
            <a:r>
              <a:rPr lang="ja-JP" altLang="en-US" sz="2800" kern="0" dirty="0">
                <a:latin typeface="+mn-lt"/>
                <a:ea typeface="+mn-ea"/>
              </a:rPr>
              <a:t>大きいスケールの構造が明確に存在</a:t>
            </a:r>
            <a:endParaRPr lang="en-US" altLang="ja-JP" sz="2800" kern="0" dirty="0">
              <a:latin typeface="+mn-lt"/>
              <a:ea typeface="+mn-ea"/>
            </a:endParaRPr>
          </a:p>
          <a:p>
            <a:pPr marL="1143000" lvl="2" indent="-228600" eaLnBrk="0" hangingPunct="0">
              <a:spcBef>
                <a:spcPct val="20000"/>
              </a:spcBef>
              <a:buClr>
                <a:srgbClr val="3333CC"/>
              </a:buClr>
              <a:buFontTx/>
              <a:buChar char="•"/>
              <a:defRPr/>
            </a:pPr>
            <a:r>
              <a:rPr lang="en-US" altLang="ja-JP" sz="2400" kern="0" dirty="0">
                <a:latin typeface="+mn-lt"/>
                <a:ea typeface="+mn-ea"/>
                <a:sym typeface="Wingdings" pitchFamily="2" charset="2"/>
              </a:rPr>
              <a:t> </a:t>
            </a:r>
            <a:r>
              <a:rPr lang="ja-JP" altLang="en-US" sz="2400" kern="0" dirty="0">
                <a:latin typeface="+mn-lt"/>
                <a:ea typeface="+mn-ea"/>
                <a:sym typeface="Wingdings" pitchFamily="2" charset="2"/>
              </a:rPr>
              <a:t>パッチのランダム貼り付けでは扱えない</a:t>
            </a:r>
            <a:endParaRPr lang="en-US" altLang="ja-JP" sz="2400" kern="0" dirty="0">
              <a:latin typeface="+mn-lt"/>
              <a:ea typeface="+mn-ea"/>
              <a:sym typeface="Wingdings" pitchFamily="2" charset="2"/>
            </a:endParaRPr>
          </a:p>
          <a:p>
            <a:pPr marL="228600" indent="-228600" eaLnBrk="0" hangingPunct="0">
              <a:spcBef>
                <a:spcPct val="20000"/>
              </a:spcBef>
              <a:buClr>
                <a:srgbClr val="3333CC"/>
              </a:buClr>
              <a:defRPr/>
            </a:pPr>
            <a:r>
              <a:rPr lang="en-US" altLang="ja-JP" sz="2400" kern="0" dirty="0">
                <a:latin typeface="+mn-lt"/>
                <a:ea typeface="+mn-ea"/>
                <a:sym typeface="Wingdings" pitchFamily="2" charset="2"/>
              </a:rPr>
              <a:t> 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提案手法の課題</a:t>
            </a:r>
          </a:p>
        </p:txBody>
      </p:sp>
      <p:sp>
        <p:nvSpPr>
          <p:cNvPr id="38915" name="コンテンツ プレースホル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smtClean="0"/>
              <a:t>テンソル場の特異点</a:t>
            </a:r>
            <a:endParaRPr lang="en-US" altLang="ja-JP" smtClean="0"/>
          </a:p>
          <a:p>
            <a:endParaRPr lang="en-US" altLang="ja-JP" smtClean="0"/>
          </a:p>
          <a:p>
            <a:endParaRPr lang="en-US" altLang="ja-JP" smtClean="0"/>
          </a:p>
          <a:p>
            <a:endParaRPr lang="en-US" altLang="ja-JP" smtClean="0"/>
          </a:p>
          <a:p>
            <a:endParaRPr lang="en-US" altLang="ja-JP" smtClean="0"/>
          </a:p>
        </p:txBody>
      </p:sp>
      <p:pic>
        <p:nvPicPr>
          <p:cNvPr id="38916" name="Picture 6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363" y="2743200"/>
            <a:ext cx="1687512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17" name="Picture 8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1788" y="2743200"/>
            <a:ext cx="2847975" cy="3309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918" name="Rectangle 15"/>
          <p:cNvSpPr>
            <a:spLocks noChangeArrowheads="1"/>
          </p:cNvSpPr>
          <p:nvPr/>
        </p:nvSpPr>
        <p:spPr bwMode="auto">
          <a:xfrm>
            <a:off x="817563" y="3505200"/>
            <a:ext cx="539750" cy="538163"/>
          </a:xfrm>
          <a:prstGeom prst="rect">
            <a:avLst/>
          </a:prstGeom>
          <a:noFill/>
          <a:ln w="19050">
            <a:solidFill>
              <a:srgbClr val="00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algn="ctr" eaLnBrk="1" hangingPunct="1"/>
            <a:endParaRPr kumimoji="0" lang="ja-JP" altLang="ja-JP"/>
          </a:p>
        </p:txBody>
      </p:sp>
      <p:sp>
        <p:nvSpPr>
          <p:cNvPr id="38919" name="Rectangle 14"/>
          <p:cNvSpPr>
            <a:spLocks noChangeArrowheads="1"/>
          </p:cNvSpPr>
          <p:nvPr/>
        </p:nvSpPr>
        <p:spPr bwMode="auto">
          <a:xfrm>
            <a:off x="963613" y="4800600"/>
            <a:ext cx="539750" cy="538163"/>
          </a:xfrm>
          <a:prstGeom prst="rect">
            <a:avLst/>
          </a:prstGeom>
          <a:noFill/>
          <a:ln w="19050">
            <a:solidFill>
              <a:srgbClr val="00FF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algn="ctr" eaLnBrk="1" hangingPunct="1"/>
            <a:endParaRPr kumimoji="0" lang="ja-JP" altLang="ja-JP"/>
          </a:p>
        </p:txBody>
      </p:sp>
      <p:pic>
        <p:nvPicPr>
          <p:cNvPr id="29704" name="Picture 6"/>
          <p:cNvPicPr>
            <a:picLocks noChangeAspect="1" noChangeArrowheads="1"/>
          </p:cNvPicPr>
          <p:nvPr/>
        </p:nvPicPr>
        <p:blipFill>
          <a:blip r:embed="rId3"/>
          <a:srcRect l="26730" t="23810" r="40894" b="59375"/>
          <a:stretch>
            <a:fillRect/>
          </a:stretch>
        </p:blipFill>
        <p:spPr bwMode="auto">
          <a:xfrm>
            <a:off x="2265363" y="2601913"/>
            <a:ext cx="1562100" cy="1539875"/>
          </a:xfrm>
          <a:prstGeom prst="rect">
            <a:avLst/>
          </a:prstGeom>
          <a:noFill/>
          <a:ln w="38100">
            <a:solidFill>
              <a:srgbClr val="0000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9705" name="Picture 6"/>
          <p:cNvPicPr>
            <a:picLocks noChangeAspect="1" noChangeArrowheads="1"/>
          </p:cNvPicPr>
          <p:nvPr/>
        </p:nvPicPr>
        <p:blipFill>
          <a:blip r:embed="rId3"/>
          <a:srcRect l="35765" t="64285" r="32234" b="18900"/>
          <a:stretch>
            <a:fillRect/>
          </a:stretch>
        </p:blipFill>
        <p:spPr bwMode="auto">
          <a:xfrm>
            <a:off x="2265363" y="4462463"/>
            <a:ext cx="1562100" cy="1557337"/>
          </a:xfrm>
          <a:prstGeom prst="rect">
            <a:avLst/>
          </a:prstGeom>
          <a:noFill/>
          <a:ln w="38100">
            <a:solidFill>
              <a:srgbClr val="00FF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8922" name="Rectangle 15"/>
          <p:cNvSpPr>
            <a:spLocks noChangeArrowheads="1"/>
          </p:cNvSpPr>
          <p:nvPr/>
        </p:nvSpPr>
        <p:spPr bwMode="auto">
          <a:xfrm>
            <a:off x="4668838" y="3500438"/>
            <a:ext cx="539750" cy="538162"/>
          </a:xfrm>
          <a:prstGeom prst="rect">
            <a:avLst/>
          </a:prstGeom>
          <a:noFill/>
          <a:ln w="19050">
            <a:solidFill>
              <a:srgbClr val="00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algn="ctr" eaLnBrk="1" hangingPunct="1"/>
            <a:endParaRPr kumimoji="0" lang="ja-JP" altLang="ja-JP"/>
          </a:p>
        </p:txBody>
      </p:sp>
      <p:sp>
        <p:nvSpPr>
          <p:cNvPr id="38923" name="Rectangle 14"/>
          <p:cNvSpPr>
            <a:spLocks noChangeArrowheads="1"/>
          </p:cNvSpPr>
          <p:nvPr/>
        </p:nvSpPr>
        <p:spPr bwMode="auto">
          <a:xfrm>
            <a:off x="6199188" y="3429000"/>
            <a:ext cx="539750" cy="538163"/>
          </a:xfrm>
          <a:prstGeom prst="rect">
            <a:avLst/>
          </a:prstGeom>
          <a:noFill/>
          <a:ln w="19050">
            <a:solidFill>
              <a:srgbClr val="00FF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algn="ctr" eaLnBrk="1" hangingPunct="1"/>
            <a:endParaRPr kumimoji="0" lang="ja-JP" altLang="ja-JP"/>
          </a:p>
        </p:txBody>
      </p:sp>
      <p:pic>
        <p:nvPicPr>
          <p:cNvPr id="29708" name="Picture 8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8501" t="22876" r="62553" b="60866"/>
          <a:stretch>
            <a:fillRect/>
          </a:stretch>
        </p:blipFill>
        <p:spPr bwMode="auto">
          <a:xfrm>
            <a:off x="7142163" y="2601913"/>
            <a:ext cx="1544637" cy="1539875"/>
          </a:xfrm>
          <a:prstGeom prst="rect">
            <a:avLst/>
          </a:prstGeom>
          <a:noFill/>
          <a:ln w="38100">
            <a:solidFill>
              <a:srgbClr val="0000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9709" name="Picture 8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72220" t="20718" r="8833" b="63023"/>
          <a:stretch>
            <a:fillRect/>
          </a:stretch>
        </p:blipFill>
        <p:spPr bwMode="auto">
          <a:xfrm>
            <a:off x="7142163" y="4460875"/>
            <a:ext cx="1544637" cy="1539875"/>
          </a:xfrm>
          <a:prstGeom prst="rect">
            <a:avLst/>
          </a:prstGeom>
          <a:noFill/>
          <a:ln w="38100">
            <a:solidFill>
              <a:srgbClr val="00FF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提案手法の課題</a:t>
            </a:r>
          </a:p>
        </p:txBody>
      </p:sp>
      <p:sp>
        <p:nvSpPr>
          <p:cNvPr id="39939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smtClean="0"/>
              <a:t>明確な構造を持つテクスチャ</a:t>
            </a:r>
            <a:endParaRPr lang="en-US" altLang="ja-JP" smtClean="0"/>
          </a:p>
        </p:txBody>
      </p:sp>
      <p:pic>
        <p:nvPicPr>
          <p:cNvPr id="39940" name="Picture 5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819400"/>
            <a:ext cx="2790825" cy="2563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5" name="Picture 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227263" y="4395788"/>
            <a:ext cx="887412" cy="90011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9942" name="Rectangle 14"/>
          <p:cNvSpPr>
            <a:spLocks noChangeArrowheads="1"/>
          </p:cNvSpPr>
          <p:nvPr/>
        </p:nvSpPr>
        <p:spPr bwMode="auto">
          <a:xfrm>
            <a:off x="1462088" y="3225800"/>
            <a:ext cx="539750" cy="538163"/>
          </a:xfrm>
          <a:prstGeom prst="rect">
            <a:avLst/>
          </a:prstGeom>
          <a:noFill/>
          <a:ln w="19050">
            <a:solidFill>
              <a:srgbClr val="00FF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algn="ctr" eaLnBrk="1" hangingPunct="1"/>
            <a:endParaRPr kumimoji="0" lang="ja-JP" altLang="ja-JP"/>
          </a:p>
        </p:txBody>
      </p:sp>
      <p:sp>
        <p:nvSpPr>
          <p:cNvPr id="39943" name="Rectangle 15"/>
          <p:cNvSpPr>
            <a:spLocks noChangeArrowheads="1"/>
          </p:cNvSpPr>
          <p:nvPr/>
        </p:nvSpPr>
        <p:spPr bwMode="auto">
          <a:xfrm>
            <a:off x="831850" y="4530725"/>
            <a:ext cx="539750" cy="538163"/>
          </a:xfrm>
          <a:prstGeom prst="rect">
            <a:avLst/>
          </a:prstGeom>
          <a:noFill/>
          <a:ln w="19050">
            <a:solidFill>
              <a:srgbClr val="00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algn="ctr" eaLnBrk="1" hangingPunct="1"/>
            <a:endParaRPr kumimoji="0" lang="ja-JP" altLang="ja-JP"/>
          </a:p>
        </p:txBody>
      </p:sp>
      <p:pic>
        <p:nvPicPr>
          <p:cNvPr id="30728" name="Picture 22"/>
          <p:cNvPicPr>
            <a:picLocks noChangeAspect="1" noChangeArrowheads="1"/>
          </p:cNvPicPr>
          <p:nvPr/>
        </p:nvPicPr>
        <p:blipFill>
          <a:blip r:embed="rId3"/>
          <a:srcRect l="38713" t="15787" r="41911" b="63087"/>
          <a:stretch>
            <a:fillRect/>
          </a:stretch>
        </p:blipFill>
        <p:spPr bwMode="auto">
          <a:xfrm>
            <a:off x="3627438" y="2908300"/>
            <a:ext cx="2295525" cy="2297113"/>
          </a:xfrm>
          <a:prstGeom prst="rect">
            <a:avLst/>
          </a:prstGeom>
          <a:noFill/>
          <a:ln w="38100">
            <a:solidFill>
              <a:srgbClr val="00FF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0729" name="Picture 29"/>
          <p:cNvPicPr>
            <a:picLocks noChangeAspect="1" noChangeArrowheads="1"/>
          </p:cNvPicPr>
          <p:nvPr/>
        </p:nvPicPr>
        <p:blipFill>
          <a:blip r:embed="rId3"/>
          <a:srcRect l="16159" t="66692" r="64523" b="12245"/>
          <a:stretch>
            <a:fillRect/>
          </a:stretch>
        </p:blipFill>
        <p:spPr bwMode="auto">
          <a:xfrm>
            <a:off x="6445250" y="2909888"/>
            <a:ext cx="2287588" cy="2290762"/>
          </a:xfrm>
          <a:prstGeom prst="rect">
            <a:avLst/>
          </a:prstGeom>
          <a:noFill/>
          <a:ln w="38100">
            <a:solidFill>
              <a:srgbClr val="0000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9946" name="テキスト ボックス 9"/>
          <p:cNvSpPr txBox="1">
            <a:spLocks noChangeArrowheads="1"/>
          </p:cNvSpPr>
          <p:nvPr/>
        </p:nvSpPr>
        <p:spPr bwMode="auto">
          <a:xfrm>
            <a:off x="3505200" y="5195888"/>
            <a:ext cx="249396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algn="ctr" eaLnBrk="1" hangingPunct="1"/>
            <a:r>
              <a:rPr lang="ja-JP" altLang="en-US" sz="2800" b="1"/>
              <a:t>構造のぼやけ</a:t>
            </a:r>
          </a:p>
        </p:txBody>
      </p:sp>
      <p:sp>
        <p:nvSpPr>
          <p:cNvPr id="39947" name="テキスト ボックス 10"/>
          <p:cNvSpPr txBox="1">
            <a:spLocks noChangeArrowheads="1"/>
          </p:cNvSpPr>
          <p:nvPr/>
        </p:nvSpPr>
        <p:spPr bwMode="auto">
          <a:xfrm>
            <a:off x="6324600" y="5195888"/>
            <a:ext cx="25463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algn="ctr" eaLnBrk="1" hangingPunct="1"/>
            <a:r>
              <a:rPr lang="ja-JP" altLang="en-US" sz="2800" b="1"/>
              <a:t>構造の不一致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まとめ</a:t>
            </a:r>
          </a:p>
        </p:txBody>
      </p:sp>
      <p:sp>
        <p:nvSpPr>
          <p:cNvPr id="4096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smtClean="0"/>
              <a:t>中身の詰まった</a:t>
            </a:r>
            <a:r>
              <a:rPr lang="en-US" altLang="ja-JP" smtClean="0"/>
              <a:t>3</a:t>
            </a:r>
            <a:r>
              <a:rPr lang="ja-JP" altLang="en-US" smtClean="0"/>
              <a:t>次元モデル作成のための</a:t>
            </a:r>
            <a:r>
              <a:rPr lang="en-US" altLang="ja-JP" smtClean="0"/>
              <a:t/>
            </a:r>
            <a:br>
              <a:rPr lang="en-US" altLang="ja-JP" smtClean="0"/>
            </a:br>
            <a:r>
              <a:rPr lang="ja-JP" altLang="en-US" smtClean="0"/>
              <a:t>パッチベースのアプローチ</a:t>
            </a:r>
            <a:endParaRPr lang="en-US" altLang="ja-JP" smtClean="0"/>
          </a:p>
          <a:p>
            <a:pPr lvl="1"/>
            <a:r>
              <a:rPr lang="en-US" altLang="ja-JP" smtClean="0"/>
              <a:t>Lapped textures</a:t>
            </a:r>
            <a:r>
              <a:rPr lang="ja-JP" altLang="en-US" smtClean="0"/>
              <a:t>を</a:t>
            </a:r>
            <a:r>
              <a:rPr lang="en-US" altLang="ja-JP" smtClean="0"/>
              <a:t>3</a:t>
            </a:r>
            <a:r>
              <a:rPr lang="ja-JP" altLang="en-US" smtClean="0"/>
              <a:t>次元に拡張</a:t>
            </a:r>
            <a:endParaRPr lang="en-US" altLang="ja-JP" smtClean="0"/>
          </a:p>
          <a:p>
            <a:pPr lvl="2"/>
            <a:endParaRPr lang="en-US" altLang="ja-JP" smtClean="0"/>
          </a:p>
          <a:p>
            <a:r>
              <a:rPr lang="ja-JP" altLang="en-US" smtClean="0"/>
              <a:t>新規性</a:t>
            </a:r>
            <a:endParaRPr lang="en-US" altLang="ja-JP" smtClean="0"/>
          </a:p>
          <a:p>
            <a:pPr lvl="1"/>
            <a:r>
              <a:rPr lang="ja-JP" altLang="en-US" smtClean="0"/>
              <a:t>ソリッドテクスチャの分類</a:t>
            </a:r>
            <a:endParaRPr lang="en-US" altLang="ja-JP" smtClean="0"/>
          </a:p>
          <a:p>
            <a:pPr lvl="1"/>
            <a:r>
              <a:rPr lang="en-US" altLang="ja-JP" smtClean="0"/>
              <a:t>3</a:t>
            </a:r>
            <a:r>
              <a:rPr lang="ja-JP" altLang="en-US" smtClean="0"/>
              <a:t>次元テンソル場デザインのための</a:t>
            </a:r>
            <a:r>
              <a:rPr lang="en-US" altLang="ja-JP" smtClean="0"/>
              <a:t>UI</a:t>
            </a:r>
            <a:endParaRPr lang="en-US" altLang="ja-JP" sz="3200" smtClean="0"/>
          </a:p>
          <a:p>
            <a:pPr lvl="1"/>
            <a:r>
              <a:rPr lang="ja-JP" altLang="en-US" smtClean="0"/>
              <a:t>デプス方向で遷移するモデル</a:t>
            </a:r>
            <a:endParaRPr lang="en-US" altLang="ja-JP" sz="2400" smtClean="0"/>
          </a:p>
          <a:p>
            <a:endParaRPr lang="en-US" altLang="ja-JP" smtClean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今後の研究テーマ</a:t>
            </a:r>
          </a:p>
        </p:txBody>
      </p:sp>
      <p:sp>
        <p:nvSpPr>
          <p:cNvPr id="38" name="コンテンツ プレースホルダ 3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smtClean="0"/>
              <a:t>内部構造を持つ自然物のモデリング</a:t>
            </a:r>
            <a:endParaRPr lang="en-US" altLang="ja-JP" smtClean="0"/>
          </a:p>
          <a:p>
            <a:endParaRPr lang="en-US" altLang="ja-JP" smtClean="0"/>
          </a:p>
          <a:p>
            <a:endParaRPr lang="en-US" altLang="ja-JP" smtClean="0"/>
          </a:p>
          <a:p>
            <a:endParaRPr lang="en-US" altLang="ja-JP" smtClean="0"/>
          </a:p>
          <a:p>
            <a:endParaRPr lang="en-US" altLang="ja-JP" smtClean="0"/>
          </a:p>
          <a:p>
            <a:endParaRPr lang="en-US" altLang="ja-JP" smtClean="0"/>
          </a:p>
          <a:p>
            <a:pPr lvl="3"/>
            <a:endParaRPr lang="en-US" altLang="ja-JP" smtClean="0"/>
          </a:p>
          <a:p>
            <a:pPr lvl="3"/>
            <a:endParaRPr lang="en-US" altLang="ja-JP" smtClean="0"/>
          </a:p>
          <a:p>
            <a:r>
              <a:rPr lang="ja-JP" altLang="en-US" smtClean="0"/>
              <a:t>ターゲット</a:t>
            </a:r>
            <a:r>
              <a:rPr lang="en-US" altLang="ja-JP" smtClean="0"/>
              <a:t>: </a:t>
            </a:r>
            <a:r>
              <a:rPr lang="ja-JP" altLang="en-US" smtClean="0"/>
              <a:t>果物や臓器などの生体モデル</a:t>
            </a:r>
            <a:endParaRPr lang="en-US" altLang="ja-JP" smtClean="0"/>
          </a:p>
          <a:p>
            <a:pPr lvl="1"/>
            <a:r>
              <a:rPr lang="ja-JP" altLang="en-US" smtClean="0"/>
              <a:t>既存研究でほとんど扱われていない</a:t>
            </a:r>
            <a:endParaRPr lang="en-US" altLang="ja-JP" smtClean="0"/>
          </a:p>
        </p:txBody>
      </p:sp>
      <p:sp>
        <p:nvSpPr>
          <p:cNvPr id="26" name="正方形/長方形 25"/>
          <p:cNvSpPr/>
          <p:nvPr/>
        </p:nvSpPr>
        <p:spPr>
          <a:xfrm>
            <a:off x="1928813" y="4084638"/>
            <a:ext cx="5500687" cy="1201737"/>
          </a:xfrm>
          <a:prstGeom prst="rect">
            <a:avLst/>
          </a:prstGeom>
          <a:solidFill>
            <a:schemeClr val="accent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ja-JP" altLang="en-US"/>
          </a:p>
        </p:txBody>
      </p:sp>
      <p:cxnSp>
        <p:nvCxnSpPr>
          <p:cNvPr id="6" name="直線コネクタ 5"/>
          <p:cNvCxnSpPr/>
          <p:nvPr/>
        </p:nvCxnSpPr>
        <p:spPr>
          <a:xfrm>
            <a:off x="1866900" y="2570163"/>
            <a:ext cx="5848350" cy="1587"/>
          </a:xfrm>
          <a:prstGeom prst="line">
            <a:avLst/>
          </a:prstGeom>
          <a:ln w="38100" cap="rnd">
            <a:solidFill>
              <a:srgbClr val="FFC000"/>
            </a:solidFill>
            <a:headEnd type="stealth" w="lg" len="lg"/>
            <a:tailEnd type="stealth" w="lg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コネクタ 7"/>
          <p:cNvCxnSpPr/>
          <p:nvPr/>
        </p:nvCxnSpPr>
        <p:spPr>
          <a:xfrm rot="5400000" flipH="1" flipV="1">
            <a:off x="246857" y="4169569"/>
            <a:ext cx="2798762" cy="6350"/>
          </a:xfrm>
          <a:prstGeom prst="line">
            <a:avLst/>
          </a:prstGeom>
          <a:ln w="38100" cap="rnd">
            <a:solidFill>
              <a:srgbClr val="00B050"/>
            </a:solidFill>
            <a:headEnd type="stealth" w="lg" len="lg"/>
            <a:tailEnd type="stealth" w="lg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55" name="テキスト ボックス 16"/>
          <p:cNvSpPr txBox="1">
            <a:spLocks noChangeArrowheads="1"/>
          </p:cNvSpPr>
          <p:nvPr/>
        </p:nvSpPr>
        <p:spPr bwMode="auto">
          <a:xfrm>
            <a:off x="4000500" y="2070100"/>
            <a:ext cx="1643063" cy="369888"/>
          </a:xfrm>
          <a:prstGeom prst="rect">
            <a:avLst/>
          </a:prstGeom>
          <a:solidFill>
            <a:schemeClr val="bg1"/>
          </a:solidFill>
          <a:ln w="38100" cap="rnd">
            <a:solidFill>
              <a:srgbClr val="FFC000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/>
          <a:p>
            <a:pPr algn="ctr">
              <a:defRPr/>
            </a:pPr>
            <a:r>
              <a:rPr lang="ja-JP" altLang="en-US" dirty="0"/>
              <a:t>構造の明確さ</a:t>
            </a:r>
          </a:p>
        </p:txBody>
      </p:sp>
      <p:sp>
        <p:nvSpPr>
          <p:cNvPr id="6156" name="テキスト ボックス 17"/>
          <p:cNvSpPr txBox="1">
            <a:spLocks noChangeArrowheads="1"/>
          </p:cNvSpPr>
          <p:nvPr/>
        </p:nvSpPr>
        <p:spPr bwMode="auto">
          <a:xfrm>
            <a:off x="1643063" y="2143125"/>
            <a:ext cx="11430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algn="ctr" eaLnBrk="1" hangingPunct="1"/>
            <a:r>
              <a:rPr lang="ja-JP" altLang="en-US"/>
              <a:t>不明確</a:t>
            </a:r>
            <a:endParaRPr lang="en-US" altLang="ja-JP"/>
          </a:p>
        </p:txBody>
      </p:sp>
      <p:sp>
        <p:nvSpPr>
          <p:cNvPr id="6157" name="テキスト ボックス 18"/>
          <p:cNvSpPr txBox="1">
            <a:spLocks noChangeArrowheads="1"/>
          </p:cNvSpPr>
          <p:nvPr/>
        </p:nvSpPr>
        <p:spPr bwMode="auto">
          <a:xfrm>
            <a:off x="7000875" y="2143125"/>
            <a:ext cx="11430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algn="ctr" eaLnBrk="1" hangingPunct="1"/>
            <a:r>
              <a:rPr lang="ja-JP" altLang="en-US"/>
              <a:t>明確</a:t>
            </a:r>
          </a:p>
        </p:txBody>
      </p:sp>
      <p:sp>
        <p:nvSpPr>
          <p:cNvPr id="6158" name="テキスト ボックス 19"/>
          <p:cNvSpPr txBox="1">
            <a:spLocks noChangeArrowheads="1"/>
          </p:cNvSpPr>
          <p:nvPr/>
        </p:nvSpPr>
        <p:spPr bwMode="auto">
          <a:xfrm rot="-5400000">
            <a:off x="684213" y="3886200"/>
            <a:ext cx="1287462" cy="369888"/>
          </a:xfrm>
          <a:prstGeom prst="rect">
            <a:avLst/>
          </a:prstGeom>
          <a:solidFill>
            <a:schemeClr val="bg1"/>
          </a:solidFill>
          <a:ln w="38100" cap="rnd">
            <a:solidFill>
              <a:srgbClr val="00B050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/>
          <a:p>
            <a:pPr algn="ctr">
              <a:defRPr/>
            </a:pPr>
            <a:r>
              <a:rPr lang="ja-JP" altLang="en-US" dirty="0"/>
              <a:t>空間分布</a:t>
            </a:r>
          </a:p>
        </p:txBody>
      </p:sp>
      <p:sp>
        <p:nvSpPr>
          <p:cNvPr id="6159" name="テキスト ボックス 20"/>
          <p:cNvSpPr txBox="1">
            <a:spLocks noChangeArrowheads="1"/>
          </p:cNvSpPr>
          <p:nvPr/>
        </p:nvSpPr>
        <p:spPr bwMode="auto">
          <a:xfrm rot="-5400000">
            <a:off x="897731" y="5103020"/>
            <a:ext cx="100012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algn="ctr" eaLnBrk="1" hangingPunct="1"/>
            <a:r>
              <a:rPr lang="ja-JP" altLang="en-US"/>
              <a:t>非一様</a:t>
            </a:r>
            <a:endParaRPr lang="en-US" altLang="ja-JP"/>
          </a:p>
        </p:txBody>
      </p:sp>
      <p:sp>
        <p:nvSpPr>
          <p:cNvPr id="6160" name="テキスト ボックス 21"/>
          <p:cNvSpPr txBox="1">
            <a:spLocks noChangeArrowheads="1"/>
          </p:cNvSpPr>
          <p:nvPr/>
        </p:nvSpPr>
        <p:spPr bwMode="auto">
          <a:xfrm rot="-5400000">
            <a:off x="1029494" y="2742407"/>
            <a:ext cx="7143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algn="ctr" eaLnBrk="1" hangingPunct="1"/>
            <a:r>
              <a:rPr lang="ja-JP" altLang="en-US"/>
              <a:t>一様</a:t>
            </a:r>
          </a:p>
        </p:txBody>
      </p:sp>
      <p:sp>
        <p:nvSpPr>
          <p:cNvPr id="6161" name="テキスト ボックス 22"/>
          <p:cNvSpPr txBox="1">
            <a:spLocks noChangeArrowheads="1"/>
          </p:cNvSpPr>
          <p:nvPr/>
        </p:nvSpPr>
        <p:spPr bwMode="auto">
          <a:xfrm>
            <a:off x="2214563" y="4084638"/>
            <a:ext cx="1571625" cy="1201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algn="ctr" eaLnBrk="1" hangingPunct="1"/>
            <a:r>
              <a:rPr lang="ja-JP" altLang="en-US"/>
              <a:t>ニンジン</a:t>
            </a:r>
            <a:endParaRPr lang="en-US" altLang="ja-JP"/>
          </a:p>
          <a:p>
            <a:pPr algn="ctr" eaLnBrk="1" hangingPunct="1"/>
            <a:r>
              <a:rPr lang="ja-JP" altLang="en-US"/>
              <a:t>樹木</a:t>
            </a:r>
            <a:endParaRPr lang="en-US" altLang="ja-JP"/>
          </a:p>
          <a:p>
            <a:pPr algn="ctr" eaLnBrk="1" hangingPunct="1"/>
            <a:r>
              <a:rPr lang="ja-JP" altLang="en-US"/>
              <a:t>大根</a:t>
            </a:r>
            <a:endParaRPr lang="en-US" altLang="ja-JP"/>
          </a:p>
          <a:p>
            <a:pPr algn="ctr" eaLnBrk="1" hangingPunct="1"/>
            <a:r>
              <a:rPr lang="en-US" altLang="ja-JP">
                <a:solidFill>
                  <a:srgbClr val="FF0000"/>
                </a:solidFill>
              </a:rPr>
              <a:t>[</a:t>
            </a:r>
            <a:r>
              <a:rPr lang="ja-JP" altLang="en-US">
                <a:solidFill>
                  <a:srgbClr val="FF0000"/>
                </a:solidFill>
              </a:rPr>
              <a:t>今回の研究</a:t>
            </a:r>
            <a:r>
              <a:rPr lang="en-US" altLang="ja-JP">
                <a:solidFill>
                  <a:srgbClr val="FF0000"/>
                </a:solidFill>
              </a:rPr>
              <a:t>]</a:t>
            </a:r>
            <a:endParaRPr lang="ja-JP" altLang="en-US">
              <a:solidFill>
                <a:srgbClr val="FF0000"/>
              </a:solidFill>
            </a:endParaRPr>
          </a:p>
        </p:txBody>
      </p:sp>
      <p:sp>
        <p:nvSpPr>
          <p:cNvPr id="6162" name="テキスト ボックス 23"/>
          <p:cNvSpPr txBox="1">
            <a:spLocks noChangeArrowheads="1"/>
          </p:cNvSpPr>
          <p:nvPr/>
        </p:nvSpPr>
        <p:spPr bwMode="auto">
          <a:xfrm>
            <a:off x="2214563" y="2813050"/>
            <a:ext cx="1571625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algn="ctr" eaLnBrk="1" hangingPunct="1"/>
            <a:r>
              <a:rPr lang="ja-JP" altLang="en-US"/>
              <a:t>コンクリート</a:t>
            </a:r>
            <a:endParaRPr lang="en-US" altLang="ja-JP"/>
          </a:p>
          <a:p>
            <a:pPr algn="ctr" eaLnBrk="1" hangingPunct="1"/>
            <a:r>
              <a:rPr lang="ja-JP" altLang="en-US"/>
              <a:t>花崗岩</a:t>
            </a:r>
            <a:endParaRPr lang="en-US" altLang="ja-JP"/>
          </a:p>
          <a:p>
            <a:pPr algn="ctr" eaLnBrk="1" hangingPunct="1"/>
            <a:r>
              <a:rPr lang="en-US" altLang="ja-JP"/>
              <a:t>[Heeger95]</a:t>
            </a:r>
          </a:p>
        </p:txBody>
      </p:sp>
      <p:sp>
        <p:nvSpPr>
          <p:cNvPr id="6163" name="テキスト ボックス 24"/>
          <p:cNvSpPr txBox="1">
            <a:spLocks noChangeArrowheads="1"/>
          </p:cNvSpPr>
          <p:nvPr/>
        </p:nvSpPr>
        <p:spPr bwMode="auto">
          <a:xfrm>
            <a:off x="4071938" y="2813050"/>
            <a:ext cx="142875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algn="ctr" eaLnBrk="1" hangingPunct="1"/>
            <a:r>
              <a:rPr lang="ja-JP" altLang="en-US"/>
              <a:t>アスファルト</a:t>
            </a:r>
            <a:endParaRPr lang="en-US" altLang="ja-JP"/>
          </a:p>
          <a:p>
            <a:pPr algn="ctr" eaLnBrk="1" hangingPunct="1"/>
            <a:r>
              <a:rPr lang="ja-JP" altLang="en-US"/>
              <a:t>テラゾ</a:t>
            </a:r>
            <a:endParaRPr lang="en-US" altLang="ja-JP"/>
          </a:p>
          <a:p>
            <a:pPr algn="ctr" eaLnBrk="1" hangingPunct="1"/>
            <a:r>
              <a:rPr lang="en-US" altLang="ja-JP"/>
              <a:t>[Jagnow04]</a:t>
            </a:r>
          </a:p>
        </p:txBody>
      </p:sp>
      <p:sp>
        <p:nvSpPr>
          <p:cNvPr id="6164" name="テキスト ボックス 26"/>
          <p:cNvSpPr txBox="1">
            <a:spLocks noChangeArrowheads="1"/>
          </p:cNvSpPr>
          <p:nvPr/>
        </p:nvSpPr>
        <p:spPr bwMode="auto">
          <a:xfrm>
            <a:off x="4071938" y="4084638"/>
            <a:ext cx="114300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algn="ctr" eaLnBrk="1" hangingPunct="1"/>
            <a:r>
              <a:rPr lang="ja-JP" altLang="en-US"/>
              <a:t>イチゴ</a:t>
            </a:r>
            <a:endParaRPr lang="en-US" altLang="ja-JP"/>
          </a:p>
          <a:p>
            <a:pPr algn="ctr" eaLnBrk="1" hangingPunct="1"/>
            <a:r>
              <a:rPr lang="ja-JP" altLang="en-US"/>
              <a:t>バナナ</a:t>
            </a:r>
            <a:endParaRPr lang="en-US" altLang="ja-JP"/>
          </a:p>
          <a:p>
            <a:pPr algn="ctr" eaLnBrk="1" hangingPunct="1"/>
            <a:r>
              <a:rPr lang="ja-JP" altLang="en-US"/>
              <a:t>リンゴ</a:t>
            </a:r>
            <a:endParaRPr lang="en-US" altLang="ja-JP"/>
          </a:p>
        </p:txBody>
      </p:sp>
      <p:sp>
        <p:nvSpPr>
          <p:cNvPr id="6166" name="テキスト ボックス 28"/>
          <p:cNvSpPr txBox="1">
            <a:spLocks noChangeArrowheads="1"/>
          </p:cNvSpPr>
          <p:nvPr/>
        </p:nvSpPr>
        <p:spPr bwMode="auto">
          <a:xfrm>
            <a:off x="6000750" y="2808288"/>
            <a:ext cx="114300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algn="ctr" eaLnBrk="1" hangingPunct="1"/>
            <a:r>
              <a:rPr lang="ja-JP" altLang="en-US"/>
              <a:t>レンガ</a:t>
            </a:r>
            <a:endParaRPr lang="en-US" altLang="ja-JP"/>
          </a:p>
          <a:p>
            <a:pPr algn="ctr" eaLnBrk="1" hangingPunct="1"/>
            <a:r>
              <a:rPr lang="ja-JP" altLang="en-US"/>
              <a:t>石ころ</a:t>
            </a:r>
            <a:endParaRPr lang="en-US" altLang="ja-JP"/>
          </a:p>
          <a:p>
            <a:pPr algn="ctr" eaLnBrk="1" hangingPunct="1"/>
            <a:r>
              <a:rPr lang="en-US" altLang="ja-JP"/>
              <a:t>[Kopf07]</a:t>
            </a:r>
          </a:p>
        </p:txBody>
      </p:sp>
      <p:sp>
        <p:nvSpPr>
          <p:cNvPr id="6167" name="テキスト ボックス 29"/>
          <p:cNvSpPr txBox="1">
            <a:spLocks noChangeArrowheads="1"/>
          </p:cNvSpPr>
          <p:nvPr/>
        </p:nvSpPr>
        <p:spPr bwMode="auto">
          <a:xfrm>
            <a:off x="6000750" y="4084638"/>
            <a:ext cx="114300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algn="ctr" eaLnBrk="1" hangingPunct="1"/>
            <a:r>
              <a:rPr lang="ja-JP" altLang="en-US"/>
              <a:t>オレンジ</a:t>
            </a:r>
            <a:endParaRPr lang="en-US" altLang="ja-JP"/>
          </a:p>
          <a:p>
            <a:pPr algn="ctr" eaLnBrk="1" hangingPunct="1"/>
            <a:r>
              <a:rPr lang="ja-JP" altLang="en-US"/>
              <a:t>キャベツ</a:t>
            </a:r>
            <a:endParaRPr lang="en-US" altLang="ja-JP"/>
          </a:p>
          <a:p>
            <a:pPr algn="ctr" eaLnBrk="1" hangingPunct="1"/>
            <a:r>
              <a:rPr lang="ja-JP" altLang="en-US"/>
              <a:t>レンコン</a:t>
            </a:r>
            <a:endParaRPr lang="en-US" altLang="ja-JP"/>
          </a:p>
        </p:txBody>
      </p:sp>
      <p:cxnSp>
        <p:nvCxnSpPr>
          <p:cNvPr id="41" name="直線コネクタ 40"/>
          <p:cNvCxnSpPr/>
          <p:nvPr/>
        </p:nvCxnSpPr>
        <p:spPr>
          <a:xfrm>
            <a:off x="1928813" y="3881438"/>
            <a:ext cx="5500687" cy="1587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build="p"/>
      <p:bldP spid="26" grpId="0" animBg="1"/>
      <p:bldP spid="6155" grpId="0" animBg="1"/>
      <p:bldP spid="6156" grpId="0"/>
      <p:bldP spid="6157" grpId="0"/>
      <p:bldP spid="6158" grpId="0" animBg="1"/>
      <p:bldP spid="6159" grpId="0"/>
      <p:bldP spid="6160" grpId="0"/>
      <p:bldP spid="6161" grpId="0"/>
      <p:bldP spid="6162" grpId="0"/>
      <p:bldP spid="6163" grpId="0"/>
      <p:bldP spid="6164" grpId="0"/>
      <p:bldP spid="6166" grpId="0"/>
      <p:bldP spid="6167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今後の研究テーマ</a:t>
            </a:r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defRPr/>
            </a:pPr>
            <a:r>
              <a:rPr lang="ja-JP" altLang="en-US" dirty="0" smtClean="0"/>
              <a:t>内部に複雑なトポロジを持つ</a:t>
            </a:r>
            <a:r>
              <a:rPr lang="en-US" altLang="ja-JP" dirty="0" smtClean="0"/>
              <a:t>3D</a:t>
            </a:r>
            <a:r>
              <a:rPr lang="ja-JP" altLang="en-US" dirty="0" smtClean="0"/>
              <a:t>モデルのデザイン</a:t>
            </a:r>
            <a:endParaRPr lang="en-US" altLang="ja-JP" dirty="0" smtClean="0"/>
          </a:p>
          <a:p>
            <a:pPr>
              <a:defRPr/>
            </a:pPr>
            <a:endParaRPr lang="en-US" altLang="ja-JP" dirty="0" smtClean="0"/>
          </a:p>
          <a:p>
            <a:pPr>
              <a:defRPr/>
            </a:pPr>
            <a:endParaRPr lang="en-US" altLang="ja-JP" dirty="0" smtClean="0"/>
          </a:p>
          <a:p>
            <a:pPr>
              <a:defRPr/>
            </a:pPr>
            <a:endParaRPr lang="en-US" altLang="ja-JP" dirty="0" smtClean="0"/>
          </a:p>
          <a:p>
            <a:pPr>
              <a:defRPr/>
            </a:pPr>
            <a:endParaRPr lang="en-US" altLang="ja-JP" dirty="0" smtClean="0"/>
          </a:p>
          <a:p>
            <a:pPr>
              <a:defRPr/>
            </a:pPr>
            <a:r>
              <a:rPr lang="ja-JP" altLang="en-US" dirty="0" smtClean="0"/>
              <a:t>ボリュームグラフィックスの実用的アプリケーションの提案</a:t>
            </a:r>
            <a:endParaRPr lang="en-US" altLang="ja-JP" dirty="0" smtClean="0"/>
          </a:p>
          <a:p>
            <a:pPr lvl="1">
              <a:defRPr/>
            </a:pPr>
            <a:r>
              <a:rPr lang="ja-JP" altLang="en-US" dirty="0" smtClean="0"/>
              <a:t>理科教育、医療コミュニケーション、料理練習、手術トレーニング、</a:t>
            </a:r>
            <a:r>
              <a:rPr lang="en-US" altLang="ja-JP" dirty="0" smtClean="0"/>
              <a:t>etc…</a:t>
            </a:r>
            <a:endParaRPr lang="ja-JP" altLang="en-US" dirty="0"/>
          </a:p>
        </p:txBody>
      </p:sp>
      <p:pic>
        <p:nvPicPr>
          <p:cNvPr id="4301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0313" y="2000250"/>
            <a:ext cx="1847850" cy="200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2063" y="2200275"/>
            <a:ext cx="1743075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4" name="テキスト ボックス 5"/>
          <p:cNvSpPr txBox="1">
            <a:spLocks noChangeArrowheads="1"/>
          </p:cNvSpPr>
          <p:nvPr/>
        </p:nvSpPr>
        <p:spPr bwMode="auto">
          <a:xfrm>
            <a:off x="2143125" y="4000500"/>
            <a:ext cx="23574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algn="ctr" eaLnBrk="1" hangingPunct="1"/>
            <a:r>
              <a:rPr lang="en-US" altLang="ja-JP"/>
              <a:t>[Owada et al. 2003]</a:t>
            </a:r>
            <a:endParaRPr lang="ja-JP" altLang="en-US"/>
          </a:p>
        </p:txBody>
      </p:sp>
      <p:sp>
        <p:nvSpPr>
          <p:cNvPr id="43015" name="テキスト ボックス 6"/>
          <p:cNvSpPr txBox="1">
            <a:spLocks noChangeArrowheads="1"/>
          </p:cNvSpPr>
          <p:nvPr/>
        </p:nvSpPr>
        <p:spPr bwMode="auto">
          <a:xfrm>
            <a:off x="4643438" y="4000500"/>
            <a:ext cx="23574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algn="ctr" eaLnBrk="1" hangingPunct="1"/>
            <a:r>
              <a:rPr lang="en-US" altLang="ja-JP"/>
              <a:t>[Nealen et al. 2007]</a:t>
            </a:r>
            <a:endParaRPr lang="ja-JP" alt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 3"/>
          <p:cNvGraphicFramePr>
            <a:graphicFrameLocks noGrp="1"/>
          </p:cNvGraphicFramePr>
          <p:nvPr/>
        </p:nvGraphicFramePr>
        <p:xfrm>
          <a:off x="214313" y="527050"/>
          <a:ext cx="8715376" cy="4797583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785907"/>
                <a:gridCol w="1815489"/>
                <a:gridCol w="1970699"/>
                <a:gridCol w="1630696"/>
                <a:gridCol w="1512585"/>
              </a:tblGrid>
              <a:tr h="1249511">
                <a:tc>
                  <a:txBody>
                    <a:bodyPr/>
                    <a:lstStyle/>
                    <a:p>
                      <a:endParaRPr kumimoji="1" lang="ja-JP" altLang="en-US" sz="2800" dirty="0">
                        <a:solidFill>
                          <a:schemeClr val="accent6"/>
                        </a:solidFill>
                      </a:endParaRPr>
                    </a:p>
                  </a:txBody>
                  <a:tcPr marL="91439" marR="91439" marT="45714" marB="4571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800" dirty="0" smtClean="0"/>
                        <a:t>直感的な</a:t>
                      </a:r>
                      <a:r>
                        <a:rPr kumimoji="1" lang="en-US" altLang="ja-JP" sz="2800" dirty="0" smtClean="0"/>
                        <a:t>UI</a:t>
                      </a:r>
                      <a:endParaRPr kumimoji="1" lang="ja-JP" altLang="en-US" sz="2800" dirty="0">
                        <a:solidFill>
                          <a:schemeClr val="accent6"/>
                        </a:solidFill>
                      </a:endParaRPr>
                    </a:p>
                  </a:txBody>
                  <a:tcPr marL="91439" marR="91439" marT="45714" marB="4571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800" dirty="0" smtClean="0"/>
                        <a:t>自然物の</a:t>
                      </a:r>
                      <a:r>
                        <a:rPr kumimoji="1" lang="en-US" altLang="ja-JP" sz="2800" dirty="0" smtClean="0"/>
                        <a:t/>
                      </a:r>
                      <a:br>
                        <a:rPr kumimoji="1" lang="en-US" altLang="ja-JP" sz="2800" dirty="0" smtClean="0"/>
                      </a:br>
                      <a:r>
                        <a:rPr kumimoji="1" lang="ja-JP" altLang="en-US" sz="2800" dirty="0" smtClean="0"/>
                        <a:t>表現</a:t>
                      </a:r>
                      <a:r>
                        <a:rPr kumimoji="1" lang="en-US" altLang="ja-JP" sz="2800" dirty="0" smtClean="0"/>
                        <a:t/>
                      </a:r>
                      <a:br>
                        <a:rPr kumimoji="1" lang="en-US" altLang="ja-JP" sz="2800" dirty="0" smtClean="0"/>
                      </a:br>
                      <a:r>
                        <a:rPr kumimoji="1" lang="en-US" altLang="ja-JP" sz="2000" dirty="0" smtClean="0"/>
                        <a:t>(</a:t>
                      </a:r>
                      <a:r>
                        <a:rPr kumimoji="1" lang="ja-JP" altLang="en-US" sz="2000" dirty="0" smtClean="0"/>
                        <a:t>野菜</a:t>
                      </a:r>
                      <a:r>
                        <a:rPr kumimoji="1" lang="en-US" altLang="ja-JP" sz="2000" dirty="0" smtClean="0"/>
                        <a:t>,</a:t>
                      </a:r>
                      <a:r>
                        <a:rPr kumimoji="1" lang="ja-JP" altLang="en-US" sz="2000" dirty="0" smtClean="0"/>
                        <a:t>果物など</a:t>
                      </a:r>
                      <a:r>
                        <a:rPr kumimoji="1" lang="en-US" altLang="ja-JP" sz="2000" dirty="0" smtClean="0"/>
                        <a:t>)</a:t>
                      </a:r>
                      <a:endParaRPr kumimoji="1" lang="ja-JP" alt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 marL="91439" marR="91439" marT="45714" marB="4571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800" dirty="0" smtClean="0"/>
                        <a:t>データ量</a:t>
                      </a:r>
                      <a:endParaRPr kumimoji="1" lang="ja-JP" altLang="en-US" sz="2800" dirty="0">
                        <a:solidFill>
                          <a:schemeClr val="accent6"/>
                        </a:solidFill>
                      </a:endParaRPr>
                    </a:p>
                  </a:txBody>
                  <a:tcPr marL="91439" marR="91439" marT="45714" marB="4571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800" dirty="0" smtClean="0"/>
                        <a:t>品質</a:t>
                      </a:r>
                      <a:endParaRPr kumimoji="1" lang="ja-JP" altLang="en-US" sz="2800" dirty="0">
                        <a:solidFill>
                          <a:schemeClr val="accent6"/>
                        </a:solidFill>
                      </a:endParaRPr>
                    </a:p>
                  </a:txBody>
                  <a:tcPr marL="91439" marR="91439" marT="45714" marB="45714" anchor="ctr"/>
                </a:tc>
              </a:tr>
              <a:tr h="1119351">
                <a:tc>
                  <a:txBody>
                    <a:bodyPr/>
                    <a:lstStyle/>
                    <a:p>
                      <a:r>
                        <a:rPr kumimoji="1" lang="ja-JP" altLang="en-US" sz="2800" dirty="0" smtClean="0"/>
                        <a:t>プログラミング</a:t>
                      </a:r>
                      <a:endParaRPr kumimoji="1" lang="ja-JP" altLang="en-US" sz="2800" dirty="0"/>
                    </a:p>
                  </a:txBody>
                  <a:tcPr marL="91439" marR="91439" marT="45714" marB="4571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800" dirty="0" smtClean="0"/>
                        <a:t>△</a:t>
                      </a:r>
                      <a:endParaRPr kumimoji="1" lang="ja-JP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marL="91439" marR="91439" marT="45714" marB="4571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800" dirty="0" smtClean="0"/>
                        <a:t>△</a:t>
                      </a:r>
                      <a:endParaRPr kumimoji="1" lang="ja-JP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marL="91439" marR="91439" marT="45714" marB="4571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800" dirty="0" smtClean="0"/>
                        <a:t>◎</a:t>
                      </a:r>
                      <a:endParaRPr kumimoji="1" lang="ja-JP" altLang="en-US" sz="2800" b="1" dirty="0">
                        <a:solidFill>
                          <a:srgbClr val="0070C0"/>
                        </a:solidFill>
                      </a:endParaRPr>
                    </a:p>
                  </a:txBody>
                  <a:tcPr marL="91439" marR="91439" marT="45714" marB="4571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800" dirty="0" smtClean="0"/>
                        <a:t>○</a:t>
                      </a:r>
                      <a:endParaRPr kumimoji="1" lang="ja-JP" altLang="en-US" sz="2800" b="1" dirty="0">
                        <a:solidFill>
                          <a:srgbClr val="0070C0"/>
                        </a:solidFill>
                      </a:endParaRPr>
                    </a:p>
                  </a:txBody>
                  <a:tcPr marL="91439" marR="91439" marT="45714" marB="45714" anchor="ctr"/>
                </a:tc>
              </a:tr>
              <a:tr h="1214282">
                <a:tc>
                  <a:txBody>
                    <a:bodyPr/>
                    <a:lstStyle/>
                    <a:p>
                      <a:r>
                        <a:rPr kumimoji="1" lang="ja-JP" altLang="en-US" sz="2800" dirty="0" smtClean="0"/>
                        <a:t>写真の</a:t>
                      </a:r>
                      <a:r>
                        <a:rPr kumimoji="1" lang="en-US" altLang="ja-JP" sz="2800" dirty="0" smtClean="0"/>
                        <a:t/>
                      </a:r>
                      <a:br>
                        <a:rPr kumimoji="1" lang="en-US" altLang="ja-JP" sz="2800" dirty="0" smtClean="0"/>
                      </a:br>
                      <a:r>
                        <a:rPr kumimoji="1" lang="ja-JP" altLang="en-US" sz="2800" dirty="0" smtClean="0"/>
                        <a:t>貼り付け</a:t>
                      </a:r>
                      <a:endParaRPr kumimoji="1" lang="ja-JP" altLang="en-US" sz="2800" dirty="0"/>
                    </a:p>
                  </a:txBody>
                  <a:tcPr marL="91439" marR="91439" marT="45714" marB="4571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800" dirty="0" smtClean="0"/>
                        <a:t>◎</a:t>
                      </a:r>
                      <a:endParaRPr kumimoji="1" lang="ja-JP" altLang="en-US" sz="2800" b="1" dirty="0">
                        <a:solidFill>
                          <a:srgbClr val="0070C0"/>
                        </a:solidFill>
                      </a:endParaRPr>
                    </a:p>
                  </a:txBody>
                  <a:tcPr marL="91439" marR="91439" marT="45714" marB="4571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800" dirty="0" smtClean="0"/>
                        <a:t>○</a:t>
                      </a:r>
                      <a:endParaRPr kumimoji="1" lang="ja-JP" altLang="en-US" sz="2800" b="1" dirty="0">
                        <a:solidFill>
                          <a:srgbClr val="0070C0"/>
                        </a:solidFill>
                      </a:endParaRPr>
                    </a:p>
                  </a:txBody>
                  <a:tcPr marL="91439" marR="91439" marT="45714" marB="4571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800" dirty="0" smtClean="0"/>
                        <a:t>○</a:t>
                      </a:r>
                      <a:endParaRPr kumimoji="1" lang="ja-JP" altLang="en-US" sz="2800" b="1" dirty="0">
                        <a:solidFill>
                          <a:srgbClr val="0070C0"/>
                        </a:solidFill>
                      </a:endParaRPr>
                    </a:p>
                  </a:txBody>
                  <a:tcPr marL="91439" marR="91439" marT="45714" marB="45714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800" dirty="0" smtClean="0"/>
                        <a:t>△</a:t>
                      </a:r>
                      <a:endParaRPr kumimoji="1" lang="ja-JP" altLang="en-US" sz="2800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 marL="91439" marR="91439" marT="45714" marB="45714" anchor="ctr"/>
                </a:tc>
              </a:tr>
              <a:tr h="1214282">
                <a:tc>
                  <a:txBody>
                    <a:bodyPr/>
                    <a:lstStyle/>
                    <a:p>
                      <a:r>
                        <a:rPr kumimoji="1" lang="ja-JP" altLang="en-US" sz="2800" dirty="0" smtClean="0"/>
                        <a:t>写真からボリューム</a:t>
                      </a:r>
                      <a:endParaRPr kumimoji="1" lang="ja-JP" altLang="en-US" sz="2800" dirty="0"/>
                    </a:p>
                  </a:txBody>
                  <a:tcPr marL="91439" marR="91439" marT="45714" marB="4571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800" dirty="0" smtClean="0"/>
                        <a:t>○</a:t>
                      </a:r>
                      <a:endParaRPr kumimoji="1" lang="ja-JP" altLang="en-US" sz="2800" b="1" dirty="0">
                        <a:solidFill>
                          <a:srgbClr val="0070C0"/>
                        </a:solidFill>
                      </a:endParaRPr>
                    </a:p>
                  </a:txBody>
                  <a:tcPr marL="91439" marR="91439" marT="45714" marB="4571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800" dirty="0" smtClean="0"/>
                        <a:t>△</a:t>
                      </a:r>
                      <a:endParaRPr kumimoji="1" lang="ja-JP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marL="91439" marR="91439" marT="45714" marB="4571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800" dirty="0" smtClean="0"/>
                        <a:t>△</a:t>
                      </a:r>
                      <a:endParaRPr kumimoji="1" lang="ja-JP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marL="91439" marR="91439" marT="45714" marB="4571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800" dirty="0" smtClean="0"/>
                        <a:t>◎</a:t>
                      </a:r>
                      <a:endParaRPr kumimoji="1" lang="ja-JP" altLang="en-US" sz="2800" b="1" dirty="0">
                        <a:solidFill>
                          <a:srgbClr val="0070C0"/>
                        </a:solidFill>
                      </a:endParaRPr>
                    </a:p>
                  </a:txBody>
                  <a:tcPr marL="91439" marR="91439" marT="45714" marB="45714" anchor="ctr"/>
                </a:tc>
              </a:tr>
            </a:tbl>
          </a:graphicData>
        </a:graphic>
      </p:graphicFrame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中間発表後の研究</a:t>
            </a:r>
          </a:p>
        </p:txBody>
      </p:sp>
      <p:sp>
        <p:nvSpPr>
          <p:cNvPr id="44035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smtClean="0"/>
              <a:t>層状のソリッドテクスチャの合成</a:t>
            </a:r>
            <a:endParaRPr lang="en-US" altLang="ja-JP" smtClean="0"/>
          </a:p>
          <a:p>
            <a:pPr lvl="1"/>
            <a:r>
              <a:rPr lang="en-US" altLang="ja-JP" smtClean="0"/>
              <a:t>[Kopf et al. 2007]</a:t>
            </a:r>
            <a:r>
              <a:rPr lang="ja-JP" altLang="en-US" smtClean="0"/>
              <a:t>のアルゴリズムを修正</a:t>
            </a:r>
            <a:endParaRPr lang="en-US" altLang="ja-JP" smtClean="0"/>
          </a:p>
          <a:p>
            <a:pPr lvl="1"/>
            <a:r>
              <a:rPr lang="ja-JP" altLang="en-US" smtClean="0"/>
              <a:t>修士論文の</a:t>
            </a:r>
            <a:r>
              <a:rPr lang="en-US" altLang="ja-JP" smtClean="0"/>
              <a:t>Chapter 4</a:t>
            </a:r>
          </a:p>
          <a:p>
            <a:endParaRPr lang="en-US" altLang="ja-JP" smtClean="0"/>
          </a:p>
          <a:p>
            <a:r>
              <a:rPr lang="ja-JP" altLang="en-US" smtClean="0"/>
              <a:t>異分野の論文を共著者として執筆</a:t>
            </a:r>
            <a:endParaRPr lang="en-US" altLang="ja-JP" smtClean="0"/>
          </a:p>
          <a:p>
            <a:pPr lvl="1"/>
            <a:r>
              <a:rPr lang="ja-JP" altLang="en-US" smtClean="0"/>
              <a:t>リアルタイム</a:t>
            </a:r>
            <a:r>
              <a:rPr lang="en-US" altLang="ja-JP" smtClean="0"/>
              <a:t>FEM</a:t>
            </a:r>
            <a:r>
              <a:rPr lang="ja-JP" altLang="en-US" smtClean="0"/>
              <a:t>解析を形状モデリングに統合</a:t>
            </a:r>
            <a:endParaRPr lang="en-US" altLang="ja-JP" smtClean="0"/>
          </a:p>
          <a:p>
            <a:pPr lvl="1"/>
            <a:r>
              <a:rPr lang="en-US" altLang="ja-JP" smtClean="0"/>
              <a:t>SIGGRAPH 2009</a:t>
            </a:r>
            <a:r>
              <a:rPr lang="ja-JP" altLang="en-US" smtClean="0"/>
              <a:t>に投稿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ja-JP" altLang="en-US" smtClean="0"/>
              <a:t>発表文献</a:t>
            </a:r>
          </a:p>
        </p:txBody>
      </p:sp>
      <p:sp>
        <p:nvSpPr>
          <p:cNvPr id="45059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ja-JP" sz="1600" b="1" smtClean="0"/>
              <a:t>K. Takayama</a:t>
            </a:r>
            <a:r>
              <a:rPr lang="en-US" altLang="ja-JP" sz="1600" smtClean="0"/>
              <a:t>, M. Okabe, T. Ijiri, T. Igarashi. Lapped Solid Textures: Filling a Model with Anisotropic Textures. </a:t>
            </a:r>
            <a:r>
              <a:rPr lang="en-US" altLang="ja-JP" sz="1600" i="1" smtClean="0"/>
              <a:t>ACM Transactions on Graphics, vol.27, no.3 (SIGGRAPH 2008).</a:t>
            </a:r>
          </a:p>
          <a:p>
            <a:pPr eaLnBrk="1" hangingPunct="1"/>
            <a:endParaRPr lang="en-US" altLang="ja-JP" sz="1600" smtClean="0"/>
          </a:p>
          <a:p>
            <a:pPr eaLnBrk="1" hangingPunct="1"/>
            <a:r>
              <a:rPr lang="ja-JP" altLang="en-US" sz="1600" b="1" smtClean="0"/>
              <a:t>高山健志</a:t>
            </a:r>
            <a:r>
              <a:rPr lang="en-US" altLang="ja-JP" sz="1600" smtClean="0"/>
              <a:t>, </a:t>
            </a:r>
            <a:r>
              <a:rPr lang="ja-JP" altLang="en-US" sz="1600" smtClean="0"/>
              <a:t>岡部誠</a:t>
            </a:r>
            <a:r>
              <a:rPr lang="en-US" altLang="ja-JP" sz="1600" smtClean="0"/>
              <a:t>,</a:t>
            </a:r>
            <a:r>
              <a:rPr lang="ja-JP" altLang="en-US" sz="1600" smtClean="0"/>
              <a:t> 井尻敬</a:t>
            </a:r>
            <a:r>
              <a:rPr lang="en-US" altLang="ja-JP" sz="1600" smtClean="0"/>
              <a:t>, </a:t>
            </a:r>
            <a:r>
              <a:rPr lang="ja-JP" altLang="en-US" sz="1600" smtClean="0"/>
              <a:t>五十嵐健夫</a:t>
            </a:r>
            <a:r>
              <a:rPr lang="en-US" altLang="ja-JP" sz="1600" smtClean="0"/>
              <a:t>. </a:t>
            </a:r>
            <a:r>
              <a:rPr lang="ja-JP" altLang="en-US" sz="1600" smtClean="0"/>
              <a:t>異方性ソリッドテクスチャを用いた中身を持つ</a:t>
            </a:r>
            <a:r>
              <a:rPr lang="en-US" altLang="ja-JP" sz="1600" smtClean="0"/>
              <a:t>3</a:t>
            </a:r>
            <a:r>
              <a:rPr lang="ja-JP" altLang="en-US" sz="1600" smtClean="0"/>
              <a:t>次元物体のモデリング</a:t>
            </a:r>
            <a:r>
              <a:rPr lang="en-US" altLang="ja-JP" sz="1600" smtClean="0"/>
              <a:t>. </a:t>
            </a:r>
            <a:r>
              <a:rPr lang="en-US" altLang="ja-JP" sz="1600" i="1" smtClean="0"/>
              <a:t>Visual Computing/</a:t>
            </a:r>
            <a:r>
              <a:rPr lang="ja-JP" altLang="en-US" sz="1600" i="1" smtClean="0"/>
              <a:t>グラフィクスと</a:t>
            </a:r>
            <a:r>
              <a:rPr lang="en-US" altLang="ja-JP" sz="1600" i="1" smtClean="0"/>
              <a:t>CAD</a:t>
            </a:r>
            <a:r>
              <a:rPr lang="ja-JP" altLang="en-US" sz="1600" i="1" smtClean="0"/>
              <a:t>合同シンポジウム</a:t>
            </a:r>
            <a:r>
              <a:rPr lang="en-US" altLang="ja-JP" sz="1600" i="1" smtClean="0"/>
              <a:t>2008 (</a:t>
            </a:r>
            <a:r>
              <a:rPr lang="ja-JP" altLang="en-US" sz="1600" i="1" smtClean="0"/>
              <a:t>招待講演</a:t>
            </a:r>
            <a:r>
              <a:rPr lang="en-US" altLang="ja-JP" sz="1600" i="1" smtClean="0"/>
              <a:t>).</a:t>
            </a:r>
          </a:p>
          <a:p>
            <a:pPr eaLnBrk="1" hangingPunct="1"/>
            <a:endParaRPr lang="en-US" altLang="ja-JP" sz="1600" smtClean="0"/>
          </a:p>
          <a:p>
            <a:pPr eaLnBrk="1" hangingPunct="1"/>
            <a:r>
              <a:rPr lang="en-US" altLang="ja-JP" sz="1600" b="1" smtClean="0"/>
              <a:t>K. Takayama</a:t>
            </a:r>
            <a:r>
              <a:rPr lang="en-US" altLang="ja-JP" sz="1600" smtClean="0"/>
              <a:t>, T. Ashihara, T. Ijiri, T. Igarashi, R. Haraguchi, K. Nakazawa. A Sketch-Based Interface for Modeling Myocardial Fiber Orientation that Considers the Layered Structure of the Ventricles. The Journal of Physiological Sciences, 58(7), pp.487-492, 2008.</a:t>
            </a:r>
          </a:p>
          <a:p>
            <a:pPr eaLnBrk="1" hangingPunct="1"/>
            <a:endParaRPr lang="en-US" altLang="ja-JP" sz="1600" smtClean="0"/>
          </a:p>
          <a:p>
            <a:pPr eaLnBrk="1" hangingPunct="1"/>
            <a:r>
              <a:rPr lang="en-US" altLang="ja-JP" sz="1600" smtClean="0"/>
              <a:t>T. Ijiri, T. Ashihara, T. Yamaguchi, </a:t>
            </a:r>
            <a:r>
              <a:rPr lang="en-US" altLang="ja-JP" sz="1600" b="1" smtClean="0"/>
              <a:t>K. Takayama</a:t>
            </a:r>
            <a:r>
              <a:rPr lang="en-US" altLang="ja-JP" sz="1600" smtClean="0"/>
              <a:t>, T. Igarashi, T. Shimada, T. Namba, R. Haraguchi, K. Nakazawa, "A Procedural Method for Modeling the Purkinje Fibers of the Heart", The Journal of Physiological Sciences, 58(7), pp.481-486, 2008.</a:t>
            </a:r>
          </a:p>
          <a:p>
            <a:pPr eaLnBrk="1" hangingPunct="1"/>
            <a:endParaRPr lang="en-US" altLang="ja-JP" sz="1600" smtClean="0"/>
          </a:p>
          <a:p>
            <a:pPr eaLnBrk="1" hangingPunct="1"/>
            <a:r>
              <a:rPr lang="en-US" altLang="ja-JP" sz="1600" smtClean="0"/>
              <a:t>M. Okabe, </a:t>
            </a:r>
            <a:r>
              <a:rPr lang="en-US" altLang="ja-JP" sz="1600" b="1" smtClean="0"/>
              <a:t>K. Takayama</a:t>
            </a:r>
            <a:r>
              <a:rPr lang="en-US" altLang="ja-JP" sz="1600" smtClean="0"/>
              <a:t>, T. Ijiri, T. Igarashi. LightShower: A Poor Man’s Light Stage Built with Off-the-shelf Umbrella and Projector. </a:t>
            </a:r>
            <a:r>
              <a:rPr lang="en-US" altLang="ja-JP" sz="1600" i="1" smtClean="0"/>
              <a:t>ACM SIGGRAPH 2007 Sketches.</a:t>
            </a:r>
          </a:p>
          <a:p>
            <a:pPr eaLnBrk="1" hangingPunct="1"/>
            <a:endParaRPr lang="en-US" altLang="ja-JP" sz="1600" i="1" smtClean="0"/>
          </a:p>
          <a:p>
            <a:pPr eaLnBrk="1" hangingPunct="1"/>
            <a:r>
              <a:rPr lang="en-US" altLang="ja-JP" sz="1600" b="1" smtClean="0"/>
              <a:t>K. Takayama</a:t>
            </a:r>
            <a:r>
              <a:rPr lang="en-US" altLang="ja-JP" sz="1600" smtClean="0"/>
              <a:t>, T. Igarashi, R. Haraguchi, K. Nakazawa. A Sketch-Based Interface for Modeling Myocardial Fiber Orientation, Proceedings of Smart Graphics 2007.</a:t>
            </a:r>
            <a:endParaRPr lang="en-US" altLang="ja-JP" sz="1600" i="1" smtClean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 3"/>
          <p:cNvGraphicFramePr>
            <a:graphicFrameLocks noGrp="1"/>
          </p:cNvGraphicFramePr>
          <p:nvPr/>
        </p:nvGraphicFramePr>
        <p:xfrm>
          <a:off x="214313" y="527050"/>
          <a:ext cx="8715376" cy="5826125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785907"/>
                <a:gridCol w="1815489"/>
                <a:gridCol w="1970699"/>
                <a:gridCol w="1630696"/>
                <a:gridCol w="1512585"/>
              </a:tblGrid>
              <a:tr h="1249840">
                <a:tc>
                  <a:txBody>
                    <a:bodyPr/>
                    <a:lstStyle/>
                    <a:p>
                      <a:endParaRPr kumimoji="1" lang="ja-JP" altLang="en-US" sz="2800" dirty="0">
                        <a:solidFill>
                          <a:schemeClr val="accent6"/>
                        </a:solidFill>
                      </a:endParaRPr>
                    </a:p>
                  </a:txBody>
                  <a:tcPr marL="91439" marR="91439" marT="45726" marB="4572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800" dirty="0" smtClean="0"/>
                        <a:t>直感的な</a:t>
                      </a:r>
                      <a:r>
                        <a:rPr kumimoji="1" lang="en-US" altLang="ja-JP" sz="2800" dirty="0" smtClean="0"/>
                        <a:t>UI</a:t>
                      </a:r>
                      <a:endParaRPr kumimoji="1" lang="ja-JP" altLang="en-US" sz="2800" dirty="0">
                        <a:solidFill>
                          <a:schemeClr val="accent6"/>
                        </a:solidFill>
                      </a:endParaRPr>
                    </a:p>
                  </a:txBody>
                  <a:tcPr marL="91439" marR="91439" marT="45726" marB="4572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800" dirty="0" smtClean="0"/>
                        <a:t>自然物の</a:t>
                      </a:r>
                      <a:r>
                        <a:rPr kumimoji="1" lang="en-US" altLang="ja-JP" sz="2800" dirty="0" smtClean="0"/>
                        <a:t/>
                      </a:r>
                      <a:br>
                        <a:rPr kumimoji="1" lang="en-US" altLang="ja-JP" sz="2800" dirty="0" smtClean="0"/>
                      </a:br>
                      <a:r>
                        <a:rPr kumimoji="1" lang="ja-JP" altLang="en-US" sz="2800" dirty="0" smtClean="0"/>
                        <a:t>表現</a:t>
                      </a:r>
                      <a:r>
                        <a:rPr kumimoji="1" lang="en-US" altLang="ja-JP" sz="2800" dirty="0" smtClean="0"/>
                        <a:t/>
                      </a:r>
                      <a:br>
                        <a:rPr kumimoji="1" lang="en-US" altLang="ja-JP" sz="2800" dirty="0" smtClean="0"/>
                      </a:br>
                      <a:r>
                        <a:rPr kumimoji="1" lang="en-US" altLang="ja-JP" sz="2000" dirty="0" smtClean="0"/>
                        <a:t>(</a:t>
                      </a:r>
                      <a:r>
                        <a:rPr kumimoji="1" lang="ja-JP" altLang="en-US" sz="2000" dirty="0" smtClean="0"/>
                        <a:t>野菜</a:t>
                      </a:r>
                      <a:r>
                        <a:rPr kumimoji="1" lang="en-US" altLang="ja-JP" sz="2000" dirty="0" smtClean="0"/>
                        <a:t>,</a:t>
                      </a:r>
                      <a:r>
                        <a:rPr kumimoji="1" lang="ja-JP" altLang="en-US" sz="2000" dirty="0" smtClean="0"/>
                        <a:t>果物など</a:t>
                      </a:r>
                      <a:r>
                        <a:rPr kumimoji="1" lang="en-US" altLang="ja-JP" sz="2000" dirty="0" smtClean="0"/>
                        <a:t>)</a:t>
                      </a:r>
                      <a:endParaRPr kumimoji="1" lang="ja-JP" alt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 marL="91439" marR="91439" marT="45726" marB="4572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800" dirty="0" smtClean="0"/>
                        <a:t>データ量</a:t>
                      </a:r>
                      <a:endParaRPr kumimoji="1" lang="ja-JP" altLang="en-US" sz="2800" dirty="0">
                        <a:solidFill>
                          <a:schemeClr val="accent6"/>
                        </a:solidFill>
                      </a:endParaRPr>
                    </a:p>
                  </a:txBody>
                  <a:tcPr marL="91439" marR="91439" marT="45726" marB="4572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800" dirty="0" smtClean="0"/>
                        <a:t>品質</a:t>
                      </a:r>
                      <a:endParaRPr kumimoji="1" lang="ja-JP" altLang="en-US" sz="2800" dirty="0">
                        <a:solidFill>
                          <a:schemeClr val="accent6"/>
                        </a:solidFill>
                      </a:endParaRPr>
                    </a:p>
                  </a:txBody>
                  <a:tcPr marL="91439" marR="91439" marT="45726" marB="45726" anchor="ctr"/>
                </a:tc>
              </a:tr>
              <a:tr h="1119646">
                <a:tc>
                  <a:txBody>
                    <a:bodyPr/>
                    <a:lstStyle/>
                    <a:p>
                      <a:r>
                        <a:rPr kumimoji="1" lang="ja-JP" altLang="en-US" sz="2800" dirty="0" smtClean="0"/>
                        <a:t>プログラミング</a:t>
                      </a:r>
                      <a:endParaRPr kumimoji="1" lang="ja-JP" altLang="en-US" sz="2800" dirty="0"/>
                    </a:p>
                  </a:txBody>
                  <a:tcPr marL="91439" marR="91439" marT="45726" marB="4572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800" dirty="0" smtClean="0"/>
                        <a:t>△</a:t>
                      </a:r>
                      <a:endParaRPr kumimoji="1" lang="ja-JP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marL="91439" marR="91439" marT="45726" marB="4572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800" dirty="0" smtClean="0"/>
                        <a:t>△</a:t>
                      </a:r>
                      <a:endParaRPr kumimoji="1" lang="ja-JP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marL="91439" marR="91439" marT="45726" marB="4572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800" dirty="0" smtClean="0"/>
                        <a:t>◎</a:t>
                      </a:r>
                      <a:endParaRPr kumimoji="1" lang="ja-JP" altLang="en-US" sz="2800" b="1" dirty="0">
                        <a:solidFill>
                          <a:srgbClr val="0070C0"/>
                        </a:solidFill>
                      </a:endParaRPr>
                    </a:p>
                  </a:txBody>
                  <a:tcPr marL="91439" marR="91439" marT="45726" marB="4572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800" dirty="0" smtClean="0"/>
                        <a:t>○</a:t>
                      </a:r>
                      <a:endParaRPr kumimoji="1" lang="ja-JP" altLang="en-US" sz="2800" b="1" dirty="0">
                        <a:solidFill>
                          <a:srgbClr val="0070C0"/>
                        </a:solidFill>
                      </a:endParaRPr>
                    </a:p>
                  </a:txBody>
                  <a:tcPr marL="91439" marR="91439" marT="45726" marB="45726" anchor="ctr"/>
                </a:tc>
              </a:tr>
              <a:tr h="1214602">
                <a:tc>
                  <a:txBody>
                    <a:bodyPr/>
                    <a:lstStyle/>
                    <a:p>
                      <a:r>
                        <a:rPr kumimoji="1" lang="ja-JP" altLang="en-US" sz="2800" dirty="0" smtClean="0"/>
                        <a:t>写真の</a:t>
                      </a:r>
                      <a:r>
                        <a:rPr kumimoji="1" lang="en-US" altLang="ja-JP" sz="2800" dirty="0" smtClean="0"/>
                        <a:t/>
                      </a:r>
                      <a:br>
                        <a:rPr kumimoji="1" lang="en-US" altLang="ja-JP" sz="2800" dirty="0" smtClean="0"/>
                      </a:br>
                      <a:r>
                        <a:rPr kumimoji="1" lang="ja-JP" altLang="en-US" sz="2800" dirty="0" smtClean="0"/>
                        <a:t>貼り付け</a:t>
                      </a:r>
                      <a:endParaRPr kumimoji="1" lang="ja-JP" altLang="en-US" sz="2800" dirty="0"/>
                    </a:p>
                  </a:txBody>
                  <a:tcPr marL="91439" marR="91439" marT="45726" marB="4572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800" dirty="0" smtClean="0"/>
                        <a:t>◎</a:t>
                      </a:r>
                      <a:endParaRPr kumimoji="1" lang="ja-JP" altLang="en-US" sz="2800" b="1" dirty="0">
                        <a:solidFill>
                          <a:srgbClr val="0070C0"/>
                        </a:solidFill>
                      </a:endParaRPr>
                    </a:p>
                  </a:txBody>
                  <a:tcPr marL="91439" marR="91439" marT="45726" marB="4572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800" dirty="0" smtClean="0"/>
                        <a:t>○</a:t>
                      </a:r>
                      <a:endParaRPr kumimoji="1" lang="ja-JP" altLang="en-US" sz="2800" b="1" dirty="0">
                        <a:solidFill>
                          <a:srgbClr val="0070C0"/>
                        </a:solidFill>
                      </a:endParaRPr>
                    </a:p>
                  </a:txBody>
                  <a:tcPr marL="91439" marR="91439" marT="45726" marB="4572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800" dirty="0" smtClean="0"/>
                        <a:t>○</a:t>
                      </a:r>
                      <a:endParaRPr kumimoji="1" lang="ja-JP" altLang="en-US" sz="2800" b="1" dirty="0">
                        <a:solidFill>
                          <a:srgbClr val="0070C0"/>
                        </a:solidFill>
                      </a:endParaRPr>
                    </a:p>
                  </a:txBody>
                  <a:tcPr marL="91439" marR="91439" marT="45726" marB="4572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800" dirty="0" smtClean="0"/>
                        <a:t>△</a:t>
                      </a:r>
                      <a:endParaRPr kumimoji="1" lang="ja-JP" altLang="en-US" sz="2800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 marL="91439" marR="91439" marT="45726" marB="45726" anchor="ctr"/>
                </a:tc>
              </a:tr>
              <a:tr h="1214602">
                <a:tc>
                  <a:txBody>
                    <a:bodyPr/>
                    <a:lstStyle/>
                    <a:p>
                      <a:r>
                        <a:rPr kumimoji="1" lang="ja-JP" altLang="en-US" sz="2800" dirty="0" smtClean="0"/>
                        <a:t>写真からボリューム</a:t>
                      </a:r>
                      <a:endParaRPr kumimoji="1" lang="ja-JP" altLang="en-US" sz="2800" dirty="0"/>
                    </a:p>
                  </a:txBody>
                  <a:tcPr marL="91439" marR="91439" marT="45726" marB="4572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800" dirty="0" smtClean="0"/>
                        <a:t>○</a:t>
                      </a:r>
                      <a:endParaRPr kumimoji="1" lang="ja-JP" altLang="en-US" sz="2800" b="1" dirty="0">
                        <a:solidFill>
                          <a:srgbClr val="0070C0"/>
                        </a:solidFill>
                      </a:endParaRPr>
                    </a:p>
                  </a:txBody>
                  <a:tcPr marL="91439" marR="91439" marT="45726" marB="4572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800" dirty="0" smtClean="0"/>
                        <a:t>△</a:t>
                      </a:r>
                      <a:endParaRPr kumimoji="1" lang="ja-JP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marL="91439" marR="91439" marT="45726" marB="4572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800" dirty="0" smtClean="0"/>
                        <a:t>△</a:t>
                      </a:r>
                      <a:endParaRPr kumimoji="1" lang="ja-JP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marL="91439" marR="91439" marT="45726" marB="4572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800" dirty="0" smtClean="0"/>
                        <a:t>◎</a:t>
                      </a:r>
                      <a:endParaRPr kumimoji="1" lang="ja-JP" altLang="en-US" sz="2800" b="1" dirty="0">
                        <a:solidFill>
                          <a:srgbClr val="0070C0"/>
                        </a:solidFill>
                      </a:endParaRPr>
                    </a:p>
                  </a:txBody>
                  <a:tcPr marL="91439" marR="91439" marT="45726" marB="45726" anchor="ctr"/>
                </a:tc>
              </a:tr>
              <a:tr h="1027435">
                <a:tc>
                  <a:txBody>
                    <a:bodyPr/>
                    <a:lstStyle/>
                    <a:p>
                      <a:r>
                        <a:rPr kumimoji="1" lang="ja-JP" altLang="en-US" sz="2800" dirty="0" smtClean="0"/>
                        <a:t>提案手法</a:t>
                      </a:r>
                      <a:endParaRPr kumimoji="1" lang="ja-JP" altLang="en-US" sz="2800" dirty="0"/>
                    </a:p>
                  </a:txBody>
                  <a:tcPr marL="91439" marR="91439" marT="45726" marB="45726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800" dirty="0" smtClean="0"/>
                        <a:t>○</a:t>
                      </a:r>
                      <a:endParaRPr kumimoji="1" lang="ja-JP" altLang="en-US" sz="2800" b="1" dirty="0">
                        <a:solidFill>
                          <a:srgbClr val="0070C0"/>
                        </a:solidFill>
                      </a:endParaRPr>
                    </a:p>
                  </a:txBody>
                  <a:tcPr marL="91439" marR="91439" marT="45726" marB="45726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800" dirty="0" smtClean="0"/>
                        <a:t>◎</a:t>
                      </a:r>
                      <a:endParaRPr kumimoji="1" lang="ja-JP" altLang="en-US" sz="2800" b="1" dirty="0">
                        <a:solidFill>
                          <a:srgbClr val="0070C0"/>
                        </a:solidFill>
                      </a:endParaRPr>
                    </a:p>
                  </a:txBody>
                  <a:tcPr marL="91439" marR="91439" marT="45726" marB="45726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800" dirty="0" smtClean="0"/>
                        <a:t>○</a:t>
                      </a:r>
                      <a:endParaRPr kumimoji="1" lang="ja-JP" altLang="en-US" sz="2800" b="1" dirty="0">
                        <a:solidFill>
                          <a:srgbClr val="0070C0"/>
                        </a:solidFill>
                      </a:endParaRPr>
                    </a:p>
                  </a:txBody>
                  <a:tcPr marL="91439" marR="91439" marT="45726" marB="45726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800" dirty="0" smtClean="0"/>
                        <a:t>○</a:t>
                      </a:r>
                      <a:endParaRPr kumimoji="1" lang="ja-JP" altLang="en-US" sz="2800" b="1" dirty="0">
                        <a:solidFill>
                          <a:srgbClr val="0070C0"/>
                        </a:solidFill>
                      </a:endParaRPr>
                    </a:p>
                  </a:txBody>
                  <a:tcPr marL="91439" marR="91439" marT="45726" marB="45726" anchor="ctr">
                    <a:solidFill>
                      <a:schemeClr val="accent1"/>
                    </a:solidFill>
                  </a:tcPr>
                </a:tc>
              </a:tr>
            </a:tbl>
          </a:graphicData>
        </a:graphic>
      </p:graphicFrame>
      <p:sp>
        <p:nvSpPr>
          <p:cNvPr id="5" name="正方形/長方形 4"/>
          <p:cNvSpPr/>
          <p:nvPr/>
        </p:nvSpPr>
        <p:spPr>
          <a:xfrm>
            <a:off x="3790950" y="503238"/>
            <a:ext cx="2027238" cy="5876925"/>
          </a:xfrm>
          <a:prstGeom prst="rect">
            <a:avLst/>
          </a:prstGeom>
          <a:noFill/>
          <a:ln w="57150" cap="rnd">
            <a:solidFill>
              <a:srgbClr val="FFC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ja-JP" altLang="en-US" smtClean="0"/>
              <a:t>提案手法</a:t>
            </a:r>
          </a:p>
        </p:txBody>
      </p:sp>
      <p:sp>
        <p:nvSpPr>
          <p:cNvPr id="9219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ja-JP" altLang="en-US" smtClean="0"/>
              <a:t>基本アイディア</a:t>
            </a:r>
            <a:r>
              <a:rPr lang="en-US" altLang="ja-JP" smtClean="0"/>
              <a:t>:</a:t>
            </a:r>
          </a:p>
          <a:p>
            <a:pPr lvl="1" eaLnBrk="1" hangingPunct="1"/>
            <a:r>
              <a:rPr lang="en-US" altLang="ja-JP" smtClean="0"/>
              <a:t>Lapped Textures [Praun00]</a:t>
            </a:r>
            <a:r>
              <a:rPr lang="ja-JP" altLang="en-US" smtClean="0"/>
              <a:t> を</a:t>
            </a:r>
            <a:r>
              <a:rPr lang="en-US" altLang="ja-JP" smtClean="0"/>
              <a:t>3</a:t>
            </a:r>
            <a:r>
              <a:rPr lang="ja-JP" altLang="en-US" smtClean="0"/>
              <a:t>次元へ拡張</a:t>
            </a:r>
          </a:p>
        </p:txBody>
      </p:sp>
      <p:sp>
        <p:nvSpPr>
          <p:cNvPr id="9220" name="テキスト ボックス 26"/>
          <p:cNvSpPr txBox="1">
            <a:spLocks noChangeArrowheads="1"/>
          </p:cNvSpPr>
          <p:nvPr/>
        </p:nvSpPr>
        <p:spPr bwMode="auto">
          <a:xfrm>
            <a:off x="642938" y="2609850"/>
            <a:ext cx="2571750" cy="461963"/>
          </a:xfrm>
          <a:prstGeom prst="rect">
            <a:avLst/>
          </a:prstGeom>
          <a:solidFill>
            <a:schemeClr val="accent1"/>
          </a:solidFill>
          <a:ln w="38100" cap="rnd">
            <a:solidFill>
              <a:schemeClr val="accent2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/>
          <a:p>
            <a:pPr algn="ctr">
              <a:defRPr/>
            </a:pPr>
            <a:r>
              <a:rPr lang="en-US" altLang="ja-JP" sz="2400" dirty="0"/>
              <a:t>Lapped Textures </a:t>
            </a:r>
          </a:p>
        </p:txBody>
      </p:sp>
      <p:pic>
        <p:nvPicPr>
          <p:cNvPr id="5" name="Picture 1027" descr="H:\tmp\alg0a.jp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D0D0D0"/>
              </a:clrFrom>
              <a:clrTo>
                <a:srgbClr val="D0D0D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188" y="3959225"/>
            <a:ext cx="1981200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027" descr="H:\tex_paste\textures\LIME25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188" y="3959225"/>
            <a:ext cx="1981200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テキスト ボックス 6"/>
          <p:cNvSpPr txBox="1">
            <a:spLocks noChangeArrowheads="1"/>
          </p:cNvSpPr>
          <p:nvPr/>
        </p:nvSpPr>
        <p:spPr bwMode="auto">
          <a:xfrm>
            <a:off x="814388" y="5949950"/>
            <a:ext cx="2590800" cy="95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algn="ctr" eaLnBrk="1" hangingPunct="1"/>
            <a:r>
              <a:rPr lang="ja-JP" altLang="en-US" sz="2800"/>
              <a:t>テクスチャのパッチ</a:t>
            </a:r>
          </a:p>
        </p:txBody>
      </p:sp>
      <p:sp>
        <p:nvSpPr>
          <p:cNvPr id="8" name="テキスト ボックス 7"/>
          <p:cNvSpPr txBox="1">
            <a:spLocks noChangeArrowheads="1"/>
          </p:cNvSpPr>
          <p:nvPr/>
        </p:nvSpPr>
        <p:spPr bwMode="auto">
          <a:xfrm>
            <a:off x="4624388" y="6254750"/>
            <a:ext cx="44196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algn="ctr" eaLnBrk="1" hangingPunct="1"/>
            <a:r>
              <a:rPr lang="ja-JP" altLang="en-US" sz="2800"/>
              <a:t>メッシュ表面上のベクトル場</a:t>
            </a:r>
          </a:p>
        </p:txBody>
      </p:sp>
      <p:sp>
        <p:nvSpPr>
          <p:cNvPr id="9" name="テキスト ボックス 8"/>
          <p:cNvSpPr txBox="1">
            <a:spLocks noChangeArrowheads="1"/>
          </p:cNvSpPr>
          <p:nvPr/>
        </p:nvSpPr>
        <p:spPr bwMode="auto">
          <a:xfrm>
            <a:off x="738188" y="5949950"/>
            <a:ext cx="27432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algn="ctr" eaLnBrk="1" hangingPunct="1"/>
            <a:r>
              <a:rPr lang="en-US" altLang="ja-JP" sz="2800"/>
              <a:t>2</a:t>
            </a:r>
            <a:r>
              <a:rPr lang="ja-JP" altLang="en-US" sz="2800"/>
              <a:t>次元テクスチャ</a:t>
            </a:r>
          </a:p>
        </p:txBody>
      </p:sp>
      <p:sp>
        <p:nvSpPr>
          <p:cNvPr id="10" name="テキスト ボックス 9"/>
          <p:cNvSpPr txBox="1">
            <a:spLocks noChangeArrowheads="1"/>
          </p:cNvSpPr>
          <p:nvPr/>
        </p:nvSpPr>
        <p:spPr bwMode="auto">
          <a:xfrm>
            <a:off x="5238750" y="6245225"/>
            <a:ext cx="301466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algn="ctr" eaLnBrk="1" hangingPunct="1"/>
            <a:r>
              <a:rPr lang="ja-JP" altLang="en-US" sz="2800"/>
              <a:t>三角形メッシュ</a:t>
            </a:r>
          </a:p>
        </p:txBody>
      </p:sp>
      <p:sp>
        <p:nvSpPr>
          <p:cNvPr id="11" name="テキスト ボックス 10"/>
          <p:cNvSpPr txBox="1">
            <a:spLocks noChangeArrowheads="1"/>
          </p:cNvSpPr>
          <p:nvPr/>
        </p:nvSpPr>
        <p:spPr bwMode="auto">
          <a:xfrm>
            <a:off x="3328988" y="5254625"/>
            <a:ext cx="1752600" cy="95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algn="ctr" eaLnBrk="1" hangingPunct="1"/>
            <a:r>
              <a:rPr lang="ja-JP" altLang="en-US" sz="2800"/>
              <a:t>パッチの貼り付け</a:t>
            </a:r>
          </a:p>
        </p:txBody>
      </p:sp>
      <p:sp>
        <p:nvSpPr>
          <p:cNvPr id="12" name="テキスト ボックス 11"/>
          <p:cNvSpPr txBox="1">
            <a:spLocks noChangeArrowheads="1"/>
          </p:cNvSpPr>
          <p:nvPr/>
        </p:nvSpPr>
        <p:spPr bwMode="auto">
          <a:xfrm>
            <a:off x="5997575" y="6245225"/>
            <a:ext cx="15081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algn="ctr" eaLnBrk="1" hangingPunct="1"/>
            <a:r>
              <a:rPr lang="ja-JP" altLang="en-US" sz="2800"/>
              <a:t>結果</a:t>
            </a:r>
          </a:p>
        </p:txBody>
      </p:sp>
      <p:pic>
        <p:nvPicPr>
          <p:cNvPr id="13" name="Picture 8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00FF"/>
              </a:clrFrom>
              <a:clrTo>
                <a:srgbClr val="FF00FF">
                  <a:alpha val="0"/>
                </a:srgbClr>
              </a:clrTo>
            </a:clrChange>
            <a:lum bright="20000" contras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6788" y="2587625"/>
            <a:ext cx="3797300" cy="3797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7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00FF"/>
              </a:clrFrom>
              <a:clrTo>
                <a:srgbClr val="FF00FF">
                  <a:alpha val="0"/>
                </a:srgbClr>
              </a:clrTo>
            </a:clrChange>
            <a:lum bright="20000" contras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6788" y="2587625"/>
            <a:ext cx="3797300" cy="3797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6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00FF"/>
              </a:clrFrom>
              <a:clrTo>
                <a:srgbClr val="FF00FF">
                  <a:alpha val="0"/>
                </a:srgbClr>
              </a:clrTo>
            </a:clrChange>
            <a:lum bright="20000" contras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6788" y="2587625"/>
            <a:ext cx="3797300" cy="3797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5"/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00FF"/>
              </a:clrFrom>
              <a:clrTo>
                <a:srgbClr val="FF00FF">
                  <a:alpha val="0"/>
                </a:srgbClr>
              </a:clrTo>
            </a:clrChange>
            <a:lum bright="20000" contras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6788" y="2587625"/>
            <a:ext cx="3797300" cy="3797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7" name="直線矢印コネクタ 16"/>
          <p:cNvCxnSpPr/>
          <p:nvPr/>
        </p:nvCxnSpPr>
        <p:spPr bwMode="auto">
          <a:xfrm flipV="1">
            <a:off x="3328988" y="3883025"/>
            <a:ext cx="1981200" cy="838200"/>
          </a:xfrm>
          <a:prstGeom prst="straightConnector1">
            <a:avLst/>
          </a:prstGeom>
          <a:noFill/>
          <a:ln w="76200" algn="ctr">
            <a:solidFill>
              <a:srgbClr val="FFC000"/>
            </a:solidFill>
            <a:round/>
            <a:headEnd type="non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cxnSp>
        <p:nvCxnSpPr>
          <p:cNvPr id="18" name="直線矢印コネクタ 17"/>
          <p:cNvCxnSpPr/>
          <p:nvPr/>
        </p:nvCxnSpPr>
        <p:spPr bwMode="auto">
          <a:xfrm flipV="1">
            <a:off x="3289300" y="4721225"/>
            <a:ext cx="2706688" cy="152400"/>
          </a:xfrm>
          <a:prstGeom prst="straightConnector1">
            <a:avLst/>
          </a:prstGeom>
          <a:noFill/>
          <a:ln w="76200" algn="ctr">
            <a:solidFill>
              <a:srgbClr val="FFC000"/>
            </a:solidFill>
            <a:round/>
            <a:headEnd type="non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cxnSp>
        <p:nvCxnSpPr>
          <p:cNvPr id="19" name="直線矢印コネクタ 18"/>
          <p:cNvCxnSpPr/>
          <p:nvPr/>
        </p:nvCxnSpPr>
        <p:spPr bwMode="auto">
          <a:xfrm>
            <a:off x="3289300" y="5102225"/>
            <a:ext cx="3468688" cy="457200"/>
          </a:xfrm>
          <a:prstGeom prst="straightConnector1">
            <a:avLst/>
          </a:prstGeom>
          <a:noFill/>
          <a:ln w="76200" algn="ctr">
            <a:solidFill>
              <a:srgbClr val="FFC000"/>
            </a:solidFill>
            <a:round/>
            <a:headEnd type="non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 nodeType="clickPar">
                      <p:stCondLst>
                        <p:cond delay="indefinite"/>
                      </p:stCondLst>
                      <p:childTnLst>
                        <p:par>
                          <p:cTn id="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8" grpId="1"/>
      <p:bldP spid="9" grpId="0"/>
      <p:bldP spid="9" grpId="1"/>
      <p:bldP spid="10" grpId="0"/>
      <p:bldP spid="10" grpId="1"/>
      <p:bldP spid="11" grpId="0"/>
      <p:bldP spid="11" grpId="1"/>
      <p:bldP spid="1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ja-JP" altLang="en-US" smtClean="0"/>
              <a:t>提案手法</a:t>
            </a:r>
          </a:p>
        </p:txBody>
      </p:sp>
      <p:sp>
        <p:nvSpPr>
          <p:cNvPr id="1024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ja-JP" altLang="en-US" smtClean="0"/>
              <a:t>基本アイディア</a:t>
            </a:r>
            <a:r>
              <a:rPr lang="en-US" altLang="ja-JP" smtClean="0"/>
              <a:t>:</a:t>
            </a:r>
          </a:p>
          <a:p>
            <a:pPr lvl="1" eaLnBrk="1" hangingPunct="1"/>
            <a:r>
              <a:rPr lang="en-US" altLang="ja-JP" smtClean="0"/>
              <a:t>Lapped Textures [Praun00] </a:t>
            </a:r>
            <a:r>
              <a:rPr lang="ja-JP" altLang="en-US" smtClean="0"/>
              <a:t>を</a:t>
            </a:r>
            <a:r>
              <a:rPr lang="en-US" altLang="ja-JP" smtClean="0"/>
              <a:t>3</a:t>
            </a:r>
            <a:r>
              <a:rPr lang="ja-JP" altLang="en-US" smtClean="0"/>
              <a:t>次元へ拡張</a:t>
            </a:r>
          </a:p>
          <a:p>
            <a:pPr eaLnBrk="1" hangingPunct="1"/>
            <a:endParaRPr lang="ja-JP" altLang="en-US" smtClean="0"/>
          </a:p>
        </p:txBody>
      </p:sp>
      <p:sp>
        <p:nvSpPr>
          <p:cNvPr id="4" name="テキスト ボックス 3"/>
          <p:cNvSpPr txBox="1">
            <a:spLocks noChangeArrowheads="1"/>
          </p:cNvSpPr>
          <p:nvPr/>
        </p:nvSpPr>
        <p:spPr bwMode="auto">
          <a:xfrm>
            <a:off x="742950" y="5899150"/>
            <a:ext cx="2590800" cy="95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algn="ctr" eaLnBrk="1" hangingPunct="1"/>
            <a:r>
              <a:rPr lang="ja-JP" altLang="en-US" sz="2800"/>
              <a:t>テクスチャのパッチ</a:t>
            </a:r>
          </a:p>
        </p:txBody>
      </p:sp>
      <p:sp>
        <p:nvSpPr>
          <p:cNvPr id="5" name="テキスト ボックス 4"/>
          <p:cNvSpPr txBox="1">
            <a:spLocks noChangeArrowheads="1"/>
          </p:cNvSpPr>
          <p:nvPr/>
        </p:nvSpPr>
        <p:spPr bwMode="auto">
          <a:xfrm>
            <a:off x="4427538" y="6099175"/>
            <a:ext cx="4335462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algn="ctr" eaLnBrk="1" hangingPunct="1"/>
            <a:r>
              <a:rPr lang="ja-JP" altLang="en-US" sz="2800"/>
              <a:t>メッシュ内部のテンソル場</a:t>
            </a:r>
          </a:p>
        </p:txBody>
      </p:sp>
      <p:sp>
        <p:nvSpPr>
          <p:cNvPr id="6" name="テキスト ボックス 5"/>
          <p:cNvSpPr txBox="1">
            <a:spLocks noChangeArrowheads="1"/>
          </p:cNvSpPr>
          <p:nvPr/>
        </p:nvSpPr>
        <p:spPr bwMode="auto">
          <a:xfrm>
            <a:off x="685800" y="5965825"/>
            <a:ext cx="27432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algn="ctr" eaLnBrk="1" hangingPunct="1"/>
            <a:r>
              <a:rPr lang="en-US" altLang="ja-JP" sz="2800"/>
              <a:t>3</a:t>
            </a:r>
            <a:r>
              <a:rPr lang="ja-JP" altLang="en-US" sz="2800"/>
              <a:t>次元テクスチャ</a:t>
            </a:r>
          </a:p>
        </p:txBody>
      </p:sp>
      <p:sp>
        <p:nvSpPr>
          <p:cNvPr id="7" name="テキスト ボックス 6"/>
          <p:cNvSpPr txBox="1">
            <a:spLocks noChangeArrowheads="1"/>
          </p:cNvSpPr>
          <p:nvPr/>
        </p:nvSpPr>
        <p:spPr bwMode="auto">
          <a:xfrm>
            <a:off x="4851400" y="6118225"/>
            <a:ext cx="361473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algn="ctr" eaLnBrk="1" hangingPunct="1"/>
            <a:r>
              <a:rPr lang="ja-JP" altLang="en-US" sz="2800"/>
              <a:t>四面体メッシュ</a:t>
            </a:r>
          </a:p>
        </p:txBody>
      </p:sp>
      <p:sp>
        <p:nvSpPr>
          <p:cNvPr id="8" name="テキスト ボックス 7"/>
          <p:cNvSpPr txBox="1">
            <a:spLocks noChangeArrowheads="1"/>
          </p:cNvSpPr>
          <p:nvPr/>
        </p:nvSpPr>
        <p:spPr bwMode="auto">
          <a:xfrm>
            <a:off x="3162300" y="4975225"/>
            <a:ext cx="1790700" cy="95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algn="ctr" eaLnBrk="1" hangingPunct="1"/>
            <a:r>
              <a:rPr lang="ja-JP" altLang="en-US" sz="2800"/>
              <a:t>パッチの貼り付け</a:t>
            </a:r>
          </a:p>
        </p:txBody>
      </p:sp>
      <p:sp>
        <p:nvSpPr>
          <p:cNvPr id="9" name="テキスト ボックス 8"/>
          <p:cNvSpPr txBox="1">
            <a:spLocks noChangeArrowheads="1"/>
          </p:cNvSpPr>
          <p:nvPr/>
        </p:nvSpPr>
        <p:spPr bwMode="auto">
          <a:xfrm>
            <a:off x="5875338" y="6118225"/>
            <a:ext cx="162718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algn="ctr" eaLnBrk="1" hangingPunct="1"/>
            <a:r>
              <a:rPr lang="ja-JP" altLang="en-US" sz="2800"/>
              <a:t>結果</a:t>
            </a:r>
          </a:p>
        </p:txBody>
      </p:sp>
      <p:pic>
        <p:nvPicPr>
          <p:cNvPr id="10" name="Picture 2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14397" y="3754121"/>
            <a:ext cx="2209800" cy="22514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softEdge rad="63500"/>
          </a:effectLst>
        </p:spPr>
      </p:pic>
      <p:pic>
        <p:nvPicPr>
          <p:cNvPr id="11" name="Picture 2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14400" y="3754121"/>
            <a:ext cx="2209800" cy="22514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softEdge rad="63500"/>
          </a:effectLst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-6000" contrast="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3463" y="2928938"/>
            <a:ext cx="3614737" cy="3341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-6000" contrast="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3463" y="2928938"/>
            <a:ext cx="3614737" cy="3341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4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-6000" contrast="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3463" y="2928938"/>
            <a:ext cx="3614737" cy="3341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5"/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-6000" contrast="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3463" y="2928938"/>
            <a:ext cx="3614737" cy="3341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6" name="直線矢印コネクタ 15"/>
          <p:cNvCxnSpPr/>
          <p:nvPr/>
        </p:nvCxnSpPr>
        <p:spPr bwMode="auto">
          <a:xfrm flipV="1">
            <a:off x="3352800" y="3603625"/>
            <a:ext cx="2522538" cy="1068388"/>
          </a:xfrm>
          <a:prstGeom prst="straightConnector1">
            <a:avLst/>
          </a:prstGeom>
          <a:noFill/>
          <a:ln w="76200" algn="ctr">
            <a:solidFill>
              <a:srgbClr val="FFC000"/>
            </a:solidFill>
            <a:round/>
            <a:headEnd type="non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cxnSp>
        <p:nvCxnSpPr>
          <p:cNvPr id="17" name="直線矢印コネクタ 16"/>
          <p:cNvCxnSpPr/>
          <p:nvPr/>
        </p:nvCxnSpPr>
        <p:spPr bwMode="auto">
          <a:xfrm flipV="1">
            <a:off x="3352800" y="4441825"/>
            <a:ext cx="2133600" cy="382588"/>
          </a:xfrm>
          <a:prstGeom prst="straightConnector1">
            <a:avLst/>
          </a:prstGeom>
          <a:noFill/>
          <a:ln w="76200" algn="ctr">
            <a:solidFill>
              <a:srgbClr val="FFC000"/>
            </a:solidFill>
            <a:round/>
            <a:headEnd type="non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cxnSp>
        <p:nvCxnSpPr>
          <p:cNvPr id="18" name="直線矢印コネクタ 17"/>
          <p:cNvCxnSpPr/>
          <p:nvPr/>
        </p:nvCxnSpPr>
        <p:spPr bwMode="auto">
          <a:xfrm flipV="1">
            <a:off x="3352800" y="4672013"/>
            <a:ext cx="3352800" cy="303212"/>
          </a:xfrm>
          <a:prstGeom prst="straightConnector1">
            <a:avLst/>
          </a:prstGeom>
          <a:noFill/>
          <a:ln w="76200" algn="ctr">
            <a:solidFill>
              <a:srgbClr val="FFC000"/>
            </a:solidFill>
            <a:round/>
            <a:headEnd type="non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sp>
        <p:nvSpPr>
          <p:cNvPr id="10259" name="テキスト ボックス 26"/>
          <p:cNvSpPr txBox="1">
            <a:spLocks noChangeArrowheads="1"/>
          </p:cNvSpPr>
          <p:nvPr/>
        </p:nvSpPr>
        <p:spPr bwMode="auto">
          <a:xfrm>
            <a:off x="642938" y="2609850"/>
            <a:ext cx="3429000" cy="461963"/>
          </a:xfrm>
          <a:prstGeom prst="rect">
            <a:avLst/>
          </a:prstGeom>
          <a:solidFill>
            <a:schemeClr val="accent1"/>
          </a:solidFill>
          <a:ln w="38100" cap="rnd">
            <a:solidFill>
              <a:schemeClr val="accent2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/>
          <a:p>
            <a:pPr algn="ctr">
              <a:defRPr/>
            </a:pPr>
            <a:r>
              <a:rPr lang="en-US" altLang="ja-JP" sz="2400" dirty="0"/>
              <a:t>Lapped </a:t>
            </a:r>
            <a:r>
              <a:rPr lang="en-US" altLang="ja-JP" sz="2400" b="1" i="1" dirty="0">
                <a:solidFill>
                  <a:srgbClr val="FF0000"/>
                </a:solidFill>
              </a:rPr>
              <a:t>Solid</a:t>
            </a:r>
            <a:r>
              <a:rPr lang="en-US" altLang="ja-JP" sz="2400" dirty="0"/>
              <a:t> Textures 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ja-JP" altLang="en-US" smtClean="0"/>
              <a:t>本研究の新規性</a:t>
            </a:r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eaLnBrk="1" hangingPunct="1">
              <a:defRPr/>
            </a:pPr>
            <a:r>
              <a:rPr lang="en-US" altLang="ja-JP" dirty="0" smtClean="0"/>
              <a:t>Lapped Textures</a:t>
            </a:r>
            <a:r>
              <a:rPr lang="ja-JP" altLang="en-US" dirty="0" smtClean="0"/>
              <a:t>の</a:t>
            </a:r>
            <a:r>
              <a:rPr lang="en-US" altLang="ja-JP" dirty="0" smtClean="0"/>
              <a:t>3</a:t>
            </a:r>
            <a:r>
              <a:rPr lang="ja-JP" altLang="en-US" dirty="0" smtClean="0"/>
              <a:t>次元への拡張</a:t>
            </a:r>
            <a:endParaRPr lang="en-US" altLang="ja-JP" dirty="0" smtClean="0"/>
          </a:p>
          <a:p>
            <a:pPr lvl="2" eaLnBrk="1" hangingPunct="1">
              <a:defRPr/>
            </a:pPr>
            <a:endParaRPr lang="en-US" altLang="ja-JP" dirty="0" smtClean="0"/>
          </a:p>
          <a:p>
            <a:pPr lvl="2" eaLnBrk="1" hangingPunct="1">
              <a:defRPr/>
            </a:pPr>
            <a:endParaRPr lang="en-US" altLang="ja-JP" dirty="0" smtClean="0"/>
          </a:p>
          <a:p>
            <a:pPr eaLnBrk="1" hangingPunct="1">
              <a:defRPr/>
            </a:pPr>
            <a:r>
              <a:rPr lang="ja-JP" altLang="en-US" dirty="0" smtClean="0"/>
              <a:t>ソリッドテクスチャ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ja-JP" altLang="en-US" dirty="0" smtClean="0"/>
              <a:t>の分類</a:t>
            </a:r>
            <a:endParaRPr lang="en-US" altLang="ja-JP" dirty="0" smtClean="0"/>
          </a:p>
          <a:p>
            <a:pPr lvl="1" eaLnBrk="1" hangingPunct="1">
              <a:defRPr/>
            </a:pPr>
            <a:r>
              <a:rPr lang="ja-JP" altLang="en-US" dirty="0" smtClean="0"/>
              <a:t>およびその作成手法</a:t>
            </a:r>
            <a:endParaRPr lang="en-US" altLang="ja-JP" dirty="0" smtClean="0"/>
          </a:p>
          <a:p>
            <a:pPr lvl="2" eaLnBrk="1" hangingPunct="1">
              <a:defRPr/>
            </a:pPr>
            <a:endParaRPr lang="en-US" altLang="ja-JP" dirty="0" smtClean="0"/>
          </a:p>
          <a:p>
            <a:pPr lvl="2" eaLnBrk="1" hangingPunct="1">
              <a:defRPr/>
            </a:pPr>
            <a:endParaRPr lang="en-US" altLang="ja-JP" dirty="0" smtClean="0"/>
          </a:p>
          <a:p>
            <a:pPr eaLnBrk="1" hangingPunct="1">
              <a:defRPr/>
            </a:pPr>
            <a:r>
              <a:rPr lang="ja-JP" altLang="en-US" dirty="0" smtClean="0"/>
              <a:t>テンソル場デザイン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ja-JP" altLang="en-US" dirty="0" smtClean="0"/>
              <a:t>のための</a:t>
            </a:r>
            <a:r>
              <a:rPr lang="en-US" altLang="ja-JP" dirty="0" smtClean="0"/>
              <a:t>UI</a:t>
            </a:r>
          </a:p>
          <a:p>
            <a:pPr lvl="2" eaLnBrk="1" hangingPunct="1">
              <a:defRPr/>
            </a:pPr>
            <a:endParaRPr lang="en-US" altLang="ja-JP" dirty="0" smtClean="0"/>
          </a:p>
          <a:p>
            <a:pPr lvl="2" eaLnBrk="1" hangingPunct="1">
              <a:defRPr/>
            </a:pPr>
            <a:endParaRPr lang="en-US" altLang="ja-JP" dirty="0" smtClean="0"/>
          </a:p>
          <a:p>
            <a:pPr eaLnBrk="1" hangingPunct="1">
              <a:defRPr/>
            </a:pPr>
            <a:r>
              <a:rPr lang="ja-JP" altLang="en-US" dirty="0" smtClean="0"/>
              <a:t>デプス方向で変化する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ja-JP" altLang="en-US" dirty="0" smtClean="0"/>
              <a:t>モデルの作成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endParaRPr lang="en-US" altLang="ja-JP" dirty="0" smtClean="0"/>
          </a:p>
          <a:p>
            <a:pPr eaLnBrk="1" hangingPunct="1">
              <a:defRPr/>
            </a:pPr>
            <a:endParaRPr lang="ja-JP" altLang="en-US" dirty="0"/>
          </a:p>
        </p:txBody>
      </p:sp>
      <p:pic>
        <p:nvPicPr>
          <p:cNvPr id="1027" name="Picture 3" descr="C:\Documents and Settings\kenshi\My Documents\master-thesis\presentation\図2.bmp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9375" y="2286000"/>
            <a:ext cx="2643188" cy="1611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4" descr="C:\Documents and Settings\kenshi\My Documents\master-thesis\presentation\図3.bm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8513" y="5072063"/>
            <a:ext cx="2836862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5" descr="C:\Documents and Settings\kenshi\My Documents\master-thesis\presentation\図4.bmp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7625" y="3502025"/>
            <a:ext cx="2500313" cy="1712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eaLnBrk="1" hangingPunct="1">
              <a:defRPr/>
            </a:pPr>
            <a:endParaRPr lang="en-US" altLang="ja-JP" dirty="0" smtClean="0"/>
          </a:p>
          <a:p>
            <a:pPr lvl="2" eaLnBrk="1" hangingPunct="1">
              <a:defRPr/>
            </a:pPr>
            <a:endParaRPr lang="en-US" altLang="ja-JP" dirty="0" smtClean="0"/>
          </a:p>
          <a:p>
            <a:pPr lvl="2" eaLnBrk="1" hangingPunct="1">
              <a:defRPr/>
            </a:pPr>
            <a:endParaRPr lang="en-US" altLang="ja-JP" dirty="0" smtClean="0"/>
          </a:p>
          <a:p>
            <a:pPr eaLnBrk="1" hangingPunct="1">
              <a:defRPr/>
            </a:pPr>
            <a:r>
              <a:rPr lang="ja-JP" altLang="en-US" dirty="0" smtClean="0"/>
              <a:t>ソリッドテクスチャ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ja-JP" altLang="en-US" dirty="0" smtClean="0"/>
              <a:t>の分類</a:t>
            </a:r>
            <a:endParaRPr lang="en-US" altLang="ja-JP" dirty="0" smtClean="0"/>
          </a:p>
          <a:p>
            <a:pPr lvl="1" eaLnBrk="1" hangingPunct="1">
              <a:defRPr/>
            </a:pPr>
            <a:r>
              <a:rPr lang="ja-JP" altLang="en-US" dirty="0" smtClean="0"/>
              <a:t>およびその作成手法</a:t>
            </a:r>
            <a:endParaRPr lang="en-US" altLang="ja-JP" dirty="0" smtClean="0"/>
          </a:p>
          <a:p>
            <a:pPr lvl="2" eaLnBrk="1" hangingPunct="1">
              <a:defRPr/>
            </a:pPr>
            <a:endParaRPr lang="en-US" altLang="ja-JP" dirty="0" smtClean="0"/>
          </a:p>
          <a:p>
            <a:pPr lvl="2" eaLnBrk="1" hangingPunct="1">
              <a:defRPr/>
            </a:pPr>
            <a:endParaRPr lang="en-US" altLang="ja-JP" dirty="0" smtClean="0"/>
          </a:p>
          <a:p>
            <a:pPr eaLnBrk="1" hangingPunct="1">
              <a:defRPr/>
            </a:pPr>
            <a:r>
              <a:rPr lang="ja-JP" altLang="en-US" dirty="0" smtClean="0">
                <a:solidFill>
                  <a:schemeClr val="bg1">
                    <a:lumMod val="75000"/>
                  </a:schemeClr>
                </a:solidFill>
              </a:rPr>
              <a:t>テンソル場デザイン</a:t>
            </a:r>
            <a:r>
              <a:rPr lang="en-US" altLang="ja-JP" dirty="0" smtClean="0">
                <a:solidFill>
                  <a:schemeClr val="bg1">
                    <a:lumMod val="75000"/>
                  </a:schemeClr>
                </a:solidFill>
              </a:rPr>
              <a:t/>
            </a:r>
            <a:br>
              <a:rPr lang="en-US" altLang="ja-JP" dirty="0" smtClean="0">
                <a:solidFill>
                  <a:schemeClr val="bg1">
                    <a:lumMod val="75000"/>
                  </a:schemeClr>
                </a:solidFill>
              </a:rPr>
            </a:br>
            <a:r>
              <a:rPr lang="ja-JP" altLang="en-US" dirty="0" smtClean="0">
                <a:solidFill>
                  <a:schemeClr val="bg1">
                    <a:lumMod val="75000"/>
                  </a:schemeClr>
                </a:solidFill>
              </a:rPr>
              <a:t>のための</a:t>
            </a:r>
            <a:r>
              <a:rPr lang="en-US" altLang="ja-JP" dirty="0" smtClean="0">
                <a:solidFill>
                  <a:schemeClr val="bg1">
                    <a:lumMod val="75000"/>
                  </a:schemeClr>
                </a:solidFill>
              </a:rPr>
              <a:t>UI</a:t>
            </a:r>
          </a:p>
          <a:p>
            <a:pPr lvl="2" eaLnBrk="1" hangingPunct="1">
              <a:defRPr/>
            </a:pPr>
            <a:endParaRPr lang="en-US" altLang="ja-JP" dirty="0" smtClean="0">
              <a:solidFill>
                <a:schemeClr val="bg1">
                  <a:lumMod val="75000"/>
                </a:schemeClr>
              </a:solidFill>
            </a:endParaRPr>
          </a:p>
          <a:p>
            <a:pPr lvl="2" eaLnBrk="1" hangingPunct="1">
              <a:defRPr/>
            </a:pPr>
            <a:endParaRPr lang="en-US" altLang="ja-JP" dirty="0" smtClean="0">
              <a:solidFill>
                <a:schemeClr val="bg1">
                  <a:lumMod val="75000"/>
                </a:schemeClr>
              </a:solidFill>
            </a:endParaRPr>
          </a:p>
          <a:p>
            <a:pPr eaLnBrk="1" hangingPunct="1">
              <a:defRPr/>
            </a:pPr>
            <a:r>
              <a:rPr lang="ja-JP" altLang="en-US" dirty="0" smtClean="0">
                <a:solidFill>
                  <a:schemeClr val="bg1">
                    <a:lumMod val="75000"/>
                  </a:schemeClr>
                </a:solidFill>
              </a:rPr>
              <a:t>デプス方向で変化する</a:t>
            </a:r>
            <a:r>
              <a:rPr lang="en-US" altLang="ja-JP" dirty="0" smtClean="0">
                <a:solidFill>
                  <a:schemeClr val="bg1">
                    <a:lumMod val="75000"/>
                  </a:schemeClr>
                </a:solidFill>
              </a:rPr>
              <a:t/>
            </a:r>
            <a:br>
              <a:rPr lang="en-US" altLang="ja-JP" dirty="0" smtClean="0">
                <a:solidFill>
                  <a:schemeClr val="bg1">
                    <a:lumMod val="75000"/>
                  </a:schemeClr>
                </a:solidFill>
              </a:rPr>
            </a:br>
            <a:r>
              <a:rPr lang="ja-JP" altLang="en-US" dirty="0" smtClean="0">
                <a:solidFill>
                  <a:schemeClr val="bg1">
                    <a:lumMod val="75000"/>
                  </a:schemeClr>
                </a:solidFill>
              </a:rPr>
              <a:t>モデルの作成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endParaRPr lang="en-US" altLang="ja-JP" dirty="0" smtClean="0"/>
          </a:p>
          <a:p>
            <a:pPr eaLnBrk="1" hangingPunct="1">
              <a:defRPr/>
            </a:pPr>
            <a:endParaRPr lang="ja-JP" altLang="en-US" dirty="0"/>
          </a:p>
        </p:txBody>
      </p:sp>
      <p:pic>
        <p:nvPicPr>
          <p:cNvPr id="12291" name="Picture 3" descr="C:\Documents and Settings\kenshi\My Documents\master-thesis\presentation\図2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9375" y="2286000"/>
            <a:ext cx="2643188" cy="1611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2" name="Picture 4" descr="C:\Documents and Settings\kenshi\My Documents\master-thesis\presentation\図3.bm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8513" y="5072063"/>
            <a:ext cx="2836862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3" name="Picture 5" descr="C:\Documents and Settings\kenshi\My Documents\master-thesis\presentation\図4.bmp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7625" y="3502025"/>
            <a:ext cx="2500313" cy="1712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正方形/長方形 6"/>
          <p:cNvSpPr/>
          <p:nvPr/>
        </p:nvSpPr>
        <p:spPr>
          <a:xfrm>
            <a:off x="3714750" y="3500438"/>
            <a:ext cx="2714625" cy="17145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ja-JP" altLang="en-US"/>
          </a:p>
        </p:txBody>
      </p:sp>
      <p:sp>
        <p:nvSpPr>
          <p:cNvPr id="8" name="正方形/長方形 7"/>
          <p:cNvSpPr/>
          <p:nvPr/>
        </p:nvSpPr>
        <p:spPr>
          <a:xfrm>
            <a:off x="5715000" y="5143500"/>
            <a:ext cx="3000375" cy="1643063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ja-JP" alt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mple blue">
  <a:themeElements>
    <a:clrScheme name="標準デザイン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標準デザイン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ctr">
          <a:defRPr kumimoji="1" dirty="0" smtClean="0"/>
        </a:defPPr>
      </a:lstStyle>
    </a:txDef>
  </a:objectDefaults>
  <a:extraClrSchemeLst>
    <a:extraClrScheme>
      <a:clrScheme name="標準デザイン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標準デザイン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標準デザイン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標準デザイン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標準デザイン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標準デザイン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標準デザイン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simple blue</Template>
  <TotalTime>2630</TotalTime>
  <Words>1280</Words>
  <Application>Microsoft Office PowerPoint</Application>
  <PresentationFormat>画面に合わせる (4:3)</PresentationFormat>
  <Paragraphs>479</Paragraphs>
  <Slides>41</Slides>
  <Notes>23</Notes>
  <HiddenSlides>12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41</vt:i4>
      </vt:variant>
    </vt:vector>
  </HeadingPairs>
  <TitlesOfParts>
    <vt:vector size="47" baseType="lpstr">
      <vt:lpstr>Arial</vt:lpstr>
      <vt:lpstr>ＭＳ Ｐゴシック</vt:lpstr>
      <vt:lpstr>Calibri</vt:lpstr>
      <vt:lpstr>Wingdings</vt:lpstr>
      <vt:lpstr>Times New Roman</vt:lpstr>
      <vt:lpstr>simple blue</vt:lpstr>
      <vt:lpstr>Lapped Solid Textures: 異方性ソリッドテクスチャを用いた 中身を持つ3次元物体のモデリング</vt:lpstr>
      <vt:lpstr>概要</vt:lpstr>
      <vt:lpstr>関連研究</vt:lpstr>
      <vt:lpstr>PowerPoint プレゼンテーション</vt:lpstr>
      <vt:lpstr>PowerPoint プレゼンテーション</vt:lpstr>
      <vt:lpstr>提案手法</vt:lpstr>
      <vt:lpstr>提案手法</vt:lpstr>
      <vt:lpstr>本研究の新規性</vt:lpstr>
      <vt:lpstr>PowerPoint プレゼンテーション</vt:lpstr>
      <vt:lpstr>ソリッドテクスチャの分類</vt:lpstr>
      <vt:lpstr>異方性レベル</vt:lpstr>
      <vt:lpstr>遷移性レベル</vt:lpstr>
      <vt:lpstr>PowerPoint プレゼンテーション</vt:lpstr>
      <vt:lpstr>PowerPoint プレゼンテーション</vt:lpstr>
      <vt:lpstr>ソリッドテクスチャの作成手法</vt:lpstr>
      <vt:lpstr>ソリッドテクスチャの作成手法</vt:lpstr>
      <vt:lpstr>ソリッドテクスチャの作成手法</vt:lpstr>
      <vt:lpstr>層状のソリッドテクスチャの合成</vt:lpstr>
      <vt:lpstr>層状のテクスチャの例</vt:lpstr>
      <vt:lpstr>デプスマップの導入</vt:lpstr>
      <vt:lpstr>2方向のみでの近傍マッチング</vt:lpstr>
      <vt:lpstr>斜め方向のアーティファクト</vt:lpstr>
      <vt:lpstr>解決策：2Dサンプルの同じ場所に マッチするのを禁止</vt:lpstr>
      <vt:lpstr>ソリッドテクスチャの作成手法</vt:lpstr>
      <vt:lpstr>手作業によるテクスチャ作成</vt:lpstr>
      <vt:lpstr>キウイテクスチャの作成例</vt:lpstr>
      <vt:lpstr>PowerPoint プレゼンテーション</vt:lpstr>
      <vt:lpstr>PowerPoint プレゼンテーション</vt:lpstr>
      <vt:lpstr>デプス方向で変化するモデルの作成</vt:lpstr>
      <vt:lpstr>デプス方向で変化するモデルの作成</vt:lpstr>
      <vt:lpstr>デプス方向で変化するモデルの作成</vt:lpstr>
      <vt:lpstr>PowerPoint プレゼンテーション</vt:lpstr>
      <vt:lpstr>計算時間&amp;データ量</vt:lpstr>
      <vt:lpstr>課題: 扱えない物体がまだまだある</vt:lpstr>
      <vt:lpstr>提案手法の課題</vt:lpstr>
      <vt:lpstr>提案手法の課題</vt:lpstr>
      <vt:lpstr>まとめ</vt:lpstr>
      <vt:lpstr>今後の研究テーマ</vt:lpstr>
      <vt:lpstr>今後の研究テーマ</vt:lpstr>
      <vt:lpstr>中間発表後の研究</vt:lpstr>
      <vt:lpstr>発表文献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Lapped Solid Textures: 異方性ソリッドテクスチャを用いた 中身を持つ3次元物体のモデリング</dc:title>
  <dc:creator>kenshi</dc:creator>
  <cp:lastModifiedBy>kenshi</cp:lastModifiedBy>
  <cp:revision>62</cp:revision>
  <dcterms:created xsi:type="dcterms:W3CDTF">2008-08-21T11:35:31Z</dcterms:created>
  <dcterms:modified xsi:type="dcterms:W3CDTF">2014-07-31T14:22:09Z</dcterms:modified>
</cp:coreProperties>
</file>